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handoutMasterIdLst>
    <p:handoutMasterId r:id="rId17"/>
  </p:handoutMasterIdLst>
  <p:sldIdLst>
    <p:sldId id="256" r:id="rId2"/>
    <p:sldId id="265" r:id="rId3"/>
    <p:sldId id="266" r:id="rId4"/>
    <p:sldId id="264" r:id="rId5"/>
    <p:sldId id="258" r:id="rId6"/>
    <p:sldId id="263" r:id="rId7"/>
    <p:sldId id="267" r:id="rId8"/>
    <p:sldId id="272" r:id="rId9"/>
    <p:sldId id="268" r:id="rId10"/>
    <p:sldId id="257" r:id="rId11"/>
    <p:sldId id="271" r:id="rId12"/>
    <p:sldId id="269" r:id="rId13"/>
    <p:sldId id="270" r:id="rId14"/>
    <p:sldId id="273"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F0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81"/>
    <p:restoredTop sz="94624"/>
  </p:normalViewPr>
  <p:slideViewPr>
    <p:cSldViewPr snapToGrid="0" snapToObjects="1">
      <p:cViewPr>
        <p:scale>
          <a:sx n="113" d="100"/>
          <a:sy n="113" d="100"/>
        </p:scale>
        <p:origin x="408"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FC78ECF-4444-B448-B160-8E311BC3DA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a:extLst>
              <a:ext uri="{FF2B5EF4-FFF2-40B4-BE49-F238E27FC236}">
                <a16:creationId xmlns:a16="http://schemas.microsoft.com/office/drawing/2014/main" id="{7E53873D-8AF3-1644-9F54-3D27B50D018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B886428-5D23-D84C-BE66-0E90D933E143}" type="datetimeFigureOut">
              <a:rPr lang="en-CN" smtClean="0"/>
              <a:t>1/29/21</a:t>
            </a:fld>
            <a:endParaRPr lang="en-CN"/>
          </a:p>
        </p:txBody>
      </p:sp>
      <p:sp>
        <p:nvSpPr>
          <p:cNvPr id="4" name="Footer Placeholder 3">
            <a:extLst>
              <a:ext uri="{FF2B5EF4-FFF2-40B4-BE49-F238E27FC236}">
                <a16:creationId xmlns:a16="http://schemas.microsoft.com/office/drawing/2014/main" id="{41EEA311-875C-F340-BBF6-6D4C983D5EE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Basics of Programming in C © Xianyu Zhang：Lecture 1</a:t>
            </a:r>
            <a:endParaRPr lang="en-CN"/>
          </a:p>
        </p:txBody>
      </p:sp>
      <p:sp>
        <p:nvSpPr>
          <p:cNvPr id="5" name="Slide Number Placeholder 4">
            <a:extLst>
              <a:ext uri="{FF2B5EF4-FFF2-40B4-BE49-F238E27FC236}">
                <a16:creationId xmlns:a16="http://schemas.microsoft.com/office/drawing/2014/main" id="{629CA99F-D8A8-7044-BBE6-40C9F4F51D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8709B6-5600-A54C-87CE-C4E47A9F193A}" type="slidenum">
              <a:rPr lang="en-CN" smtClean="0"/>
              <a:t>‹#›</a:t>
            </a:fld>
            <a:endParaRPr lang="en-CN"/>
          </a:p>
        </p:txBody>
      </p:sp>
    </p:spTree>
    <p:extLst>
      <p:ext uri="{BB962C8B-B14F-4D97-AF65-F5344CB8AC3E}">
        <p14:creationId xmlns:p14="http://schemas.microsoft.com/office/powerpoint/2010/main" val="3675814215"/>
      </p:ext>
    </p:extLst>
  </p:cSld>
  <p:clrMap bg1="lt1" tx1="dk1" bg2="lt2" tx2="dk2" accent1="accent1" accent2="accent2" accent3="accent3" accent4="accent4" accent5="accent5" accent6="accent6" hlink="hlink" folHlink="folHlink"/>
  <p:hf hdr="0" ftr="0" dt="0"/>
</p:handoutMaster>
</file>

<file path=ppt/media/image1.tiff>
</file>

<file path=ppt/media/image10.tiff>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C55803-B74B-A64F-9C26-E5084E0B97C7}" type="datetimeFigureOut">
              <a:rPr lang="en-CN" smtClean="0"/>
              <a:t>1/29/21</a:t>
            </a:fld>
            <a:endParaRPr lang="en-C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Basics of Programming in C © Xianyu Zhang：Lecture 1</a:t>
            </a:r>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3B061C-FE32-A444-849F-D54FB51BBDA5}" type="slidenum">
              <a:rPr lang="en-CN" smtClean="0"/>
              <a:t>‹#›</a:t>
            </a:fld>
            <a:endParaRPr lang="en-CN"/>
          </a:p>
        </p:txBody>
      </p:sp>
    </p:spTree>
    <p:extLst>
      <p:ext uri="{BB962C8B-B14F-4D97-AF65-F5344CB8AC3E}">
        <p14:creationId xmlns:p14="http://schemas.microsoft.com/office/powerpoint/2010/main" val="332750992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CC1216-F85E-5F41-916F-F0E5D572FDB8}" type="datetime1">
              <a:rPr lang="en-US" smtClean="0"/>
              <a:t>1/29/21</a:t>
            </a:fld>
            <a:endParaRPr lang="en-CN"/>
          </a:p>
        </p:txBody>
      </p:sp>
      <p:sp>
        <p:nvSpPr>
          <p:cNvPr id="5" name="Footer Placeholder 4"/>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6" name="Slide Number Placeholder 5"/>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26060043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030FFD-8422-D44A-A8ED-F1A30B773917}" type="datetime1">
              <a:rPr lang="en-US" smtClean="0"/>
              <a:t>1/29/21</a:t>
            </a:fld>
            <a:endParaRPr lang="en-CN"/>
          </a:p>
        </p:txBody>
      </p:sp>
      <p:sp>
        <p:nvSpPr>
          <p:cNvPr id="5" name="Footer Placeholder 4"/>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6" name="Slide Number Placeholder 5"/>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84489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7E8070-0E1E-DD4C-A463-2186B037677F}" type="datetime1">
              <a:rPr lang="en-US" smtClean="0"/>
              <a:t>1/29/21</a:t>
            </a:fld>
            <a:endParaRPr lang="en-CN"/>
          </a:p>
        </p:txBody>
      </p:sp>
      <p:sp>
        <p:nvSpPr>
          <p:cNvPr id="5" name="Footer Placeholder 4"/>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6" name="Slide Number Placeholder 5"/>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2055813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EE19DE-7ECF-AB4B-91B3-F2C7FC9A1236}" type="datetime1">
              <a:rPr lang="en-US" smtClean="0"/>
              <a:t>1/29/21</a:t>
            </a:fld>
            <a:endParaRPr lang="en-CN"/>
          </a:p>
        </p:txBody>
      </p:sp>
      <p:sp>
        <p:nvSpPr>
          <p:cNvPr id="5" name="Footer Placeholder 4"/>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6" name="Slide Number Placeholder 5"/>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3900939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A399AB-8A37-7140-846F-819396401794}" type="datetime1">
              <a:rPr lang="en-US" smtClean="0"/>
              <a:t>1/29/21</a:t>
            </a:fld>
            <a:endParaRPr lang="en-CN"/>
          </a:p>
        </p:txBody>
      </p:sp>
      <p:sp>
        <p:nvSpPr>
          <p:cNvPr id="5" name="Footer Placeholder 4"/>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6" name="Slide Number Placeholder 5"/>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2977233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B25FBA-8CB5-F945-9DDB-0EBF4AA4750B}" type="datetime1">
              <a:rPr lang="en-US" smtClean="0"/>
              <a:t>1/29/21</a:t>
            </a:fld>
            <a:endParaRPr lang="en-CN"/>
          </a:p>
        </p:txBody>
      </p:sp>
      <p:sp>
        <p:nvSpPr>
          <p:cNvPr id="6" name="Footer Placeholder 5"/>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7" name="Slide Number Placeholder 6"/>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3844446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261CB4-6F1D-5849-8EE7-710E09435DE9}" type="datetime1">
              <a:rPr lang="en-US" smtClean="0"/>
              <a:t>1/29/21</a:t>
            </a:fld>
            <a:endParaRPr lang="en-CN"/>
          </a:p>
        </p:txBody>
      </p:sp>
      <p:sp>
        <p:nvSpPr>
          <p:cNvPr id="8" name="Footer Placeholder 7"/>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9" name="Slide Number Placeholder 8"/>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4091867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8AFBC7-6A0F-3E45-902F-C8967BC01760}" type="datetime1">
              <a:rPr lang="en-US" smtClean="0"/>
              <a:t>1/29/21</a:t>
            </a:fld>
            <a:endParaRPr lang="en-CN"/>
          </a:p>
        </p:txBody>
      </p:sp>
      <p:sp>
        <p:nvSpPr>
          <p:cNvPr id="4" name="Footer Placeholder 3"/>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1027435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434A05-E3F4-B840-9B2F-D1A95D4C4439}" type="datetime1">
              <a:rPr lang="en-US" smtClean="0"/>
              <a:t>1/29/21</a:t>
            </a:fld>
            <a:endParaRPr lang="en-CN"/>
          </a:p>
        </p:txBody>
      </p:sp>
      <p:sp>
        <p:nvSpPr>
          <p:cNvPr id="3" name="Footer Placeholder 2"/>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4" name="Slide Number Placeholder 3"/>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3786094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5C88B6D-CF06-9644-A25A-C91C3C5293C5}" type="datetime1">
              <a:rPr lang="en-US" smtClean="0"/>
              <a:t>1/29/21</a:t>
            </a:fld>
            <a:endParaRPr lang="en-CN"/>
          </a:p>
        </p:txBody>
      </p:sp>
      <p:sp>
        <p:nvSpPr>
          <p:cNvPr id="6" name="Footer Placeholder 5"/>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7" name="Slide Number Placeholder 6"/>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1484475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F1FE68D-7D1F-F942-B1D6-8758AF589026}" type="datetime1">
              <a:rPr lang="en-US" smtClean="0"/>
              <a:t>1/29/21</a:t>
            </a:fld>
            <a:endParaRPr lang="en-CN"/>
          </a:p>
        </p:txBody>
      </p:sp>
      <p:sp>
        <p:nvSpPr>
          <p:cNvPr id="6" name="Footer Placeholder 5"/>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7" name="Slide Number Placeholder 6"/>
          <p:cNvSpPr>
            <a:spLocks noGrp="1"/>
          </p:cNvSpPr>
          <p:nvPr>
            <p:ph type="sldNum" sz="quarter" idx="12"/>
          </p:nvPr>
        </p:nvSpPr>
        <p:spPr/>
        <p:txBody>
          <a:bodyPr/>
          <a:lstStyle/>
          <a:p>
            <a:fld id="{F80C9AC1-1943-9643-B765-176491816886}" type="slidenum">
              <a:rPr lang="en-CN" smtClean="0"/>
              <a:t>‹#›</a:t>
            </a:fld>
            <a:endParaRPr lang="en-CN"/>
          </a:p>
        </p:txBody>
      </p:sp>
    </p:spTree>
    <p:extLst>
      <p:ext uri="{BB962C8B-B14F-4D97-AF65-F5344CB8AC3E}">
        <p14:creationId xmlns:p14="http://schemas.microsoft.com/office/powerpoint/2010/main" val="1681411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5440B7-5B3A-E143-B446-BCEB504AC67E}" type="datetime1">
              <a:rPr lang="en-US" smtClean="0"/>
              <a:t>1/29/21</a:t>
            </a:fld>
            <a:endParaRPr lang="en-C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zh-CN"/>
              <a:t>Basics of Programming in C © Xianyu Zhang</a:t>
            </a:r>
            <a:r>
              <a:rPr lang="zh-CN" altLang="en-US"/>
              <a:t>：</a:t>
            </a:r>
            <a:r>
              <a:rPr lang="en-US" altLang="zh-CN"/>
              <a:t>Lecture 1</a:t>
            </a:r>
            <a:endParaRPr lang="en-C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0C9AC1-1943-9643-B765-176491816886}" type="slidenum">
              <a:rPr lang="en-CN" smtClean="0"/>
              <a:t>‹#›</a:t>
            </a:fld>
            <a:endParaRPr lang="en-CN"/>
          </a:p>
        </p:txBody>
      </p:sp>
    </p:spTree>
    <p:extLst>
      <p:ext uri="{BB962C8B-B14F-4D97-AF65-F5344CB8AC3E}">
        <p14:creationId xmlns:p14="http://schemas.microsoft.com/office/powerpoint/2010/main" val="4023622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DF66A5-C8A8-F34F-BB92-1B0A9277C8D7}"/>
              </a:ext>
            </a:extLst>
          </p:cNvPr>
          <p:cNvSpPr>
            <a:spLocks noGrp="1"/>
          </p:cNvSpPr>
          <p:nvPr>
            <p:ph type="ctrTitle"/>
          </p:nvPr>
        </p:nvSpPr>
        <p:spPr>
          <a:xfrm>
            <a:off x="742950" y="1828802"/>
            <a:ext cx="7772400" cy="1388224"/>
          </a:xfrm>
        </p:spPr>
        <p:txBody>
          <a:bodyPr>
            <a:normAutofit/>
          </a:bodyPr>
          <a:lstStyle/>
          <a:p>
            <a:r>
              <a:rPr lang="en-US" sz="5400" b="1" dirty="0">
                <a:latin typeface="Songti SC Black" panose="02010600040101010101" pitchFamily="2" charset="-122"/>
                <a:ea typeface="Songti SC Black" panose="02010600040101010101" pitchFamily="2" charset="-122"/>
                <a:cs typeface="Arial Narrow" panose="020B0604020202020204" pitchFamily="34" charset="0"/>
              </a:rPr>
              <a:t>程序设计基础</a:t>
            </a:r>
            <a:br>
              <a:rPr lang="en-US" sz="4800" b="1" dirty="0">
                <a:latin typeface="Songti SC Black" panose="02010600040101010101" pitchFamily="2" charset="-122"/>
                <a:ea typeface="Songti SC Black" panose="02010600040101010101" pitchFamily="2" charset="-122"/>
                <a:cs typeface="Arial Narrow" panose="020B0604020202020204" pitchFamily="34" charset="0"/>
              </a:rPr>
            </a:br>
            <a:r>
              <a:rPr lang="en-US" altLang="zh-CN" sz="2800" b="1" dirty="0">
                <a:latin typeface="Songti SC Black" panose="02010600040101010101" pitchFamily="2" charset="-122"/>
                <a:ea typeface="Songti SC Black" panose="02010600040101010101" pitchFamily="2" charset="-122"/>
                <a:cs typeface="Arial Narrow" panose="020B0604020202020204" pitchFamily="34" charset="0"/>
              </a:rPr>
              <a:t>(Programming</a:t>
            </a:r>
            <a:r>
              <a:rPr lang="zh-CN" altLang="en-US" sz="2800" b="1" dirty="0">
                <a:latin typeface="Songti SC Black" panose="02010600040101010101" pitchFamily="2" charset="-122"/>
                <a:ea typeface="Songti SC Black" panose="02010600040101010101" pitchFamily="2" charset="-122"/>
                <a:cs typeface="Arial Narrow" panose="020B0604020202020204" pitchFamily="34" charset="0"/>
              </a:rPr>
              <a:t> </a:t>
            </a:r>
            <a:r>
              <a:rPr lang="en-US" altLang="zh-CN" sz="2800" b="1" dirty="0">
                <a:latin typeface="Songti SC Black" panose="02010600040101010101" pitchFamily="2" charset="-122"/>
                <a:ea typeface="Songti SC Black" panose="02010600040101010101" pitchFamily="2" charset="-122"/>
                <a:cs typeface="Arial Narrow" panose="020B0604020202020204" pitchFamily="34" charset="0"/>
              </a:rPr>
              <a:t>Basics)</a:t>
            </a:r>
            <a:endParaRPr lang="en-CN" sz="2800" b="1" dirty="0">
              <a:latin typeface="Songti SC Black" panose="02010600040101010101" pitchFamily="2" charset="-122"/>
              <a:ea typeface="Songti SC Black" panose="02010600040101010101" pitchFamily="2" charset="-122"/>
              <a:cs typeface="Arial Narrow" panose="020B0604020202020204" pitchFamily="34" charset="0"/>
            </a:endParaRPr>
          </a:p>
        </p:txBody>
      </p:sp>
      <p:sp>
        <p:nvSpPr>
          <p:cNvPr id="7" name="Slide Number Placeholder 6">
            <a:extLst>
              <a:ext uri="{FF2B5EF4-FFF2-40B4-BE49-F238E27FC236}">
                <a16:creationId xmlns:a16="http://schemas.microsoft.com/office/drawing/2014/main" id="{A2C6D758-684B-F14A-AB36-13F9FD60D4E4}"/>
              </a:ext>
            </a:extLst>
          </p:cNvPr>
          <p:cNvSpPr>
            <a:spLocks noGrp="1"/>
          </p:cNvSpPr>
          <p:nvPr>
            <p:ph type="sldNum" sz="quarter" idx="12"/>
          </p:nvPr>
        </p:nvSpPr>
        <p:spPr/>
        <p:txBody>
          <a:bodyPr/>
          <a:lstStyle/>
          <a:p>
            <a:fld id="{F80C9AC1-1943-9643-B765-176491816886}" type="slidenum">
              <a:rPr lang="en-CN" smtClean="0"/>
              <a:t>1</a:t>
            </a:fld>
            <a:endParaRPr lang="en-CN"/>
          </a:p>
        </p:txBody>
      </p:sp>
      <p:sp>
        <p:nvSpPr>
          <p:cNvPr id="8" name="Footer Placeholder 7">
            <a:extLst>
              <a:ext uri="{FF2B5EF4-FFF2-40B4-BE49-F238E27FC236}">
                <a16:creationId xmlns:a16="http://schemas.microsoft.com/office/drawing/2014/main" id="{3FBA1C14-EBA6-F242-BC48-2D79580F2761}"/>
              </a:ext>
            </a:extLst>
          </p:cNvPr>
          <p:cNvSpPr>
            <a:spLocks noGrp="1"/>
          </p:cNvSpPr>
          <p:nvPr>
            <p:ph type="ftr" sz="quarter" idx="11"/>
          </p:nvPr>
        </p:nvSpPr>
        <p:spPr/>
        <p:txBody>
          <a:bodyPr/>
          <a:lstStyle/>
          <a:p>
            <a:r>
              <a:rPr lang="en-US" altLang="zh-CN" dirty="0"/>
              <a:t>Basics of Programming in C © Xianyu Zhang</a:t>
            </a:r>
            <a:r>
              <a:rPr lang="zh-CN" altLang="en-US" dirty="0"/>
              <a:t>：</a:t>
            </a:r>
            <a:r>
              <a:rPr lang="en-US" altLang="zh-CN" dirty="0"/>
              <a:t>Lecture 1</a:t>
            </a:r>
            <a:endParaRPr lang="en-CN" dirty="0"/>
          </a:p>
        </p:txBody>
      </p:sp>
      <p:sp>
        <p:nvSpPr>
          <p:cNvPr id="5" name="Title 3">
            <a:extLst>
              <a:ext uri="{FF2B5EF4-FFF2-40B4-BE49-F238E27FC236}">
                <a16:creationId xmlns:a16="http://schemas.microsoft.com/office/drawing/2014/main" id="{42C6AF52-5984-2942-9045-2F71D42847E1}"/>
              </a:ext>
            </a:extLst>
          </p:cNvPr>
          <p:cNvSpPr txBox="1">
            <a:spLocks/>
          </p:cNvSpPr>
          <p:nvPr/>
        </p:nvSpPr>
        <p:spPr>
          <a:xfrm>
            <a:off x="2934201" y="4246691"/>
            <a:ext cx="3275597" cy="58210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sz="2800" b="1" dirty="0">
                <a:latin typeface="Songti SC Black" panose="02010600040101010101" pitchFamily="2" charset="-122"/>
                <a:ea typeface="Songti SC Black" panose="02010600040101010101" pitchFamily="2" charset="-122"/>
                <a:cs typeface="Arial Narrow" panose="020B0604020202020204" pitchFamily="34" charset="0"/>
              </a:rPr>
              <a:t>张鲜玉</a:t>
            </a:r>
            <a:endParaRPr lang="en-CN" sz="2800" b="1" dirty="0">
              <a:latin typeface="Songti SC Black" panose="02010600040101010101" pitchFamily="2" charset="-122"/>
              <a:ea typeface="Songti SC Black" panose="02010600040101010101" pitchFamily="2" charset="-122"/>
              <a:cs typeface="Arial Narrow" panose="020B0604020202020204" pitchFamily="34" charset="0"/>
            </a:endParaRPr>
          </a:p>
        </p:txBody>
      </p:sp>
    </p:spTree>
    <p:extLst>
      <p:ext uri="{BB962C8B-B14F-4D97-AF65-F5344CB8AC3E}">
        <p14:creationId xmlns:p14="http://schemas.microsoft.com/office/powerpoint/2010/main" val="186669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156661-5CDA-B84A-B422-5B4982BFE821}"/>
              </a:ext>
            </a:extLst>
          </p:cNvPr>
          <p:cNvSpPr>
            <a:spLocks noGrp="1"/>
          </p:cNvSpPr>
          <p:nvPr>
            <p:ph idx="1"/>
          </p:nvPr>
        </p:nvSpPr>
        <p:spPr>
          <a:xfrm>
            <a:off x="628650" y="1817771"/>
            <a:ext cx="7886700" cy="1603375"/>
          </a:xfrm>
        </p:spPr>
        <p:txBody>
          <a:bodyPr/>
          <a:lstStyle/>
          <a:p>
            <a:pPr>
              <a:lnSpc>
                <a:spcPct val="120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集成开发环境</a:t>
            </a:r>
            <a:r>
              <a:rPr lang="zh-CN" altLang="en-US" sz="2000" b="1" dirty="0">
                <a:latin typeface="Songti SC Black" panose="02010600040101010101" pitchFamily="2" charset="-122"/>
                <a:ea typeface="Songti SC Black" panose="02010600040101010101" pitchFamily="2" charset="-122"/>
              </a:rPr>
              <a:t>（</a:t>
            </a:r>
            <a:r>
              <a:rPr lang="en-US" altLang="zh-CN" sz="2000" b="1" dirty="0">
                <a:latin typeface="Songti SC Black" panose="02010600040101010101" pitchFamily="2" charset="-122"/>
                <a:ea typeface="Songti SC Black" panose="02010600040101010101" pitchFamily="2" charset="-122"/>
              </a:rPr>
              <a:t>Integrated</a:t>
            </a:r>
            <a:r>
              <a:rPr lang="zh-CN" altLang="en-US" sz="2000" b="1" dirty="0">
                <a:latin typeface="Songti SC Black" panose="02010600040101010101" pitchFamily="2" charset="-122"/>
                <a:ea typeface="Songti SC Black" panose="02010600040101010101" pitchFamily="2" charset="-122"/>
              </a:rPr>
              <a:t> </a:t>
            </a:r>
            <a:r>
              <a:rPr lang="en-US" altLang="zh-CN" sz="2000" b="1" dirty="0">
                <a:latin typeface="Songti SC Black" panose="02010600040101010101" pitchFamily="2" charset="-122"/>
                <a:ea typeface="Songti SC Black" panose="02010600040101010101" pitchFamily="2" charset="-122"/>
              </a:rPr>
              <a:t>Development</a:t>
            </a:r>
            <a:r>
              <a:rPr lang="zh-CN" altLang="en-US" sz="2000" b="1" dirty="0">
                <a:latin typeface="Songti SC Black" panose="02010600040101010101" pitchFamily="2" charset="-122"/>
                <a:ea typeface="Songti SC Black" panose="02010600040101010101" pitchFamily="2" charset="-122"/>
              </a:rPr>
              <a:t> </a:t>
            </a:r>
            <a:r>
              <a:rPr lang="en-US" altLang="zh-CN" sz="2000" b="1" dirty="0">
                <a:latin typeface="Songti SC Black" panose="02010600040101010101" pitchFamily="2" charset="-122"/>
                <a:ea typeface="Songti SC Black" panose="02010600040101010101" pitchFamily="2" charset="-122"/>
              </a:rPr>
              <a:t>Environment</a:t>
            </a:r>
            <a:r>
              <a:rPr lang="zh-CN" altLang="en-US" sz="2000" b="1" dirty="0">
                <a:latin typeface="Songti SC Black" panose="02010600040101010101" pitchFamily="2" charset="-122"/>
                <a:ea typeface="Songti SC Black" panose="02010600040101010101" pitchFamily="2" charset="-122"/>
              </a:rPr>
              <a:t>，</a:t>
            </a:r>
            <a:r>
              <a:rPr lang="en-US" altLang="zh-CN" sz="2000" b="1" dirty="0">
                <a:latin typeface="Songti SC Black" panose="02010600040101010101" pitchFamily="2" charset="-122"/>
                <a:ea typeface="Songti SC Black" panose="02010600040101010101" pitchFamily="2" charset="-122"/>
              </a:rPr>
              <a:t>IDE</a:t>
            </a:r>
            <a:r>
              <a:rPr lang="zh-CN" altLang="en-US" sz="2000" b="1" dirty="0">
                <a:latin typeface="Songti SC Black" panose="02010600040101010101" pitchFamily="2" charset="-122"/>
                <a:ea typeface="Songti SC Black" panose="02010600040101010101" pitchFamily="2" charset="-122"/>
              </a:rPr>
              <a:t>）</a:t>
            </a:r>
            <a:endParaRPr lang="en-US" altLang="zh-CN" sz="2000" b="1" dirty="0">
              <a:latin typeface="Songti SC Black" panose="02010600040101010101" pitchFamily="2" charset="-122"/>
              <a:ea typeface="Songti SC Black" panose="02010600040101010101" pitchFamily="2" charset="-122"/>
            </a:endParaRPr>
          </a:p>
          <a:p>
            <a:pPr lvl="1">
              <a:lnSpc>
                <a:spcPct val="125000"/>
              </a:lnSpc>
              <a:buFont typeface="系统字体常规体"/>
              <a:buChar char="-"/>
            </a:pPr>
            <a:r>
              <a:rPr lang="zh-CN" altLang="en-US" sz="2000" b="1" dirty="0">
                <a:latin typeface="Songti SC" panose="02010600040101010101" pitchFamily="2" charset="-122"/>
                <a:ea typeface="Songti SC" panose="02010600040101010101" pitchFamily="2" charset="-122"/>
              </a:rPr>
              <a:t>是一种辅助开发人员开发软件的应用软件。在开发工具内部就可以帮助编写源代码文本、并编译打包成为可用的程序。</a:t>
            </a:r>
            <a:endParaRPr lang="en-US" altLang="zh-CN" sz="2000" b="1"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10</a:t>
            </a:fld>
            <a:endParaRPr lang="en-CN"/>
          </a:p>
        </p:txBody>
      </p:sp>
      <p:sp>
        <p:nvSpPr>
          <p:cNvPr id="6" name="Content Placeholder 2">
            <a:extLst>
              <a:ext uri="{FF2B5EF4-FFF2-40B4-BE49-F238E27FC236}">
                <a16:creationId xmlns:a16="http://schemas.microsoft.com/office/drawing/2014/main" id="{F7611384-3926-B244-B75F-F851CCF84E9A}"/>
              </a:ext>
            </a:extLst>
          </p:cNvPr>
          <p:cNvSpPr txBox="1">
            <a:spLocks/>
          </p:cNvSpPr>
          <p:nvPr/>
        </p:nvSpPr>
        <p:spPr>
          <a:xfrm>
            <a:off x="628650" y="3421145"/>
            <a:ext cx="7886700" cy="29273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a:t>
            </a:r>
            <a:r>
              <a:rPr lang="en-US" altLang="zh-CN" b="1" dirty="0">
                <a:latin typeface="Songti SC Black" panose="02010600040101010101" pitchFamily="2" charset="-122"/>
                <a:ea typeface="Songti SC Black" panose="02010600040101010101" pitchFamily="2" charset="-122"/>
              </a:rPr>
              <a:t>C</a:t>
            </a:r>
            <a:r>
              <a:rPr lang="zh-CN" altLang="en-US" b="1" dirty="0">
                <a:latin typeface="Songti SC Black" panose="02010600040101010101" pitchFamily="2" charset="-122"/>
                <a:ea typeface="Songti SC Black" panose="02010600040101010101" pitchFamily="2" charset="-122"/>
              </a:rPr>
              <a:t>语言的</a:t>
            </a:r>
            <a:r>
              <a:rPr lang="en-US" altLang="zh-CN" b="1" dirty="0">
                <a:latin typeface="Songti SC Black" panose="02010600040101010101" pitchFamily="2" charset="-122"/>
                <a:ea typeface="Songti SC Black" panose="02010600040101010101" pitchFamily="2" charset="-122"/>
              </a:rPr>
              <a:t>IDE</a:t>
            </a:r>
            <a:r>
              <a:rPr lang="zh-CN" altLang="en-US" b="1" dirty="0">
                <a:latin typeface="Songti SC Black" panose="02010600040101010101" pitchFamily="2" charset="-122"/>
                <a:ea typeface="Songti SC Black" panose="02010600040101010101" pitchFamily="2" charset="-122"/>
              </a:rPr>
              <a:t>：</a:t>
            </a:r>
            <a:endParaRPr lang="en-US" altLang="zh-CN" b="1" dirty="0">
              <a:latin typeface="Songti SC Black" panose="02010600040101010101" pitchFamily="2" charset="-122"/>
              <a:ea typeface="Songti SC Black" panose="02010600040101010101" pitchFamily="2" charset="-122"/>
            </a:endParaRPr>
          </a:p>
          <a:p>
            <a:pPr lvl="1">
              <a:lnSpc>
                <a:spcPct val="120000"/>
              </a:lnSpc>
              <a:buFont typeface="系统字体常规体"/>
              <a:buChar char="-"/>
            </a:pPr>
            <a:r>
              <a:rPr lang="en-US" altLang="zh-CN" sz="2000" b="1" dirty="0">
                <a:latin typeface="Songti SC" panose="02010600040101010101" pitchFamily="2" charset="-122"/>
                <a:ea typeface="Songti SC" panose="02010600040101010101" pitchFamily="2" charset="-122"/>
              </a:rPr>
              <a:t>Microsoft</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Visual</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2010</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a:t>
            </a:r>
            <a:r>
              <a:rPr lang="zh-CN" altLang="en-US" sz="2000" b="1" dirty="0">
                <a:latin typeface="Songti SC" panose="02010600040101010101" pitchFamily="2" charset="-122"/>
                <a:ea typeface="Songti SC" panose="02010600040101010101" pitchFamily="2" charset="-122"/>
              </a:rPr>
              <a:t>全国计算机二级考试</a:t>
            </a: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语言指定软件）</a:t>
            </a:r>
            <a:endParaRPr lang="en-US" altLang="zh-CN" sz="2000" b="1" dirty="0">
              <a:latin typeface="Songti SC" panose="02010600040101010101" pitchFamily="2" charset="-122"/>
              <a:ea typeface="Songti SC" panose="02010600040101010101" pitchFamily="2" charset="-122"/>
            </a:endParaRPr>
          </a:p>
          <a:p>
            <a:pPr lvl="1">
              <a:lnSpc>
                <a:spcPct val="120000"/>
              </a:lnSpc>
              <a:buFont typeface="系统字体常规体"/>
              <a:buChar char="-"/>
            </a:pPr>
            <a:r>
              <a:rPr lang="en-US" altLang="zh-CN" sz="2000" b="1" dirty="0">
                <a:latin typeface="Songti SC" panose="02010600040101010101" pitchFamily="2" charset="-122"/>
                <a:ea typeface="Songti SC" panose="02010600040101010101" pitchFamily="2" charset="-122"/>
              </a:rPr>
              <a:t>Microsoft</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Visual</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6.0</a:t>
            </a:r>
          </a:p>
          <a:p>
            <a:pPr lvl="1">
              <a:lnSpc>
                <a:spcPct val="120000"/>
              </a:lnSpc>
              <a:buFont typeface="系统字体常规体"/>
              <a:buChar char="-"/>
            </a:pPr>
            <a:r>
              <a:rPr lang="en-US" altLang="zh-CN" sz="2000" b="1" dirty="0">
                <a:latin typeface="Songti SC" panose="02010600040101010101" pitchFamily="2" charset="-122"/>
                <a:ea typeface="Songti SC" panose="02010600040101010101" pitchFamily="2" charset="-122"/>
              </a:rPr>
              <a:t>Dev</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C++</a:t>
            </a:r>
          </a:p>
          <a:p>
            <a:pPr lvl="1">
              <a:lnSpc>
                <a:spcPct val="120000"/>
              </a:lnSpc>
              <a:buFont typeface="系统字体常规体"/>
              <a:buChar char="-"/>
            </a:pPr>
            <a:r>
              <a:rPr lang="en-US" altLang="zh-CN" sz="2000" b="1" dirty="0">
                <a:latin typeface="Songti SC" panose="02010600040101010101" pitchFamily="2" charset="-122"/>
                <a:ea typeface="Songti SC" panose="02010600040101010101" pitchFamily="2" charset="-122"/>
              </a:rPr>
              <a:t>Eclipse</a:t>
            </a:r>
          </a:p>
          <a:p>
            <a:pPr lvl="1">
              <a:lnSpc>
                <a:spcPct val="120000"/>
              </a:lnSpc>
              <a:buFont typeface="系统字体常规体"/>
              <a:buChar char="-"/>
            </a:pPr>
            <a:r>
              <a:rPr lang="en-US" altLang="zh-CN" sz="2000" b="1" dirty="0">
                <a:latin typeface="Songti SC" panose="02010600040101010101" pitchFamily="2" charset="-122"/>
                <a:ea typeface="Songti SC" panose="02010600040101010101" pitchFamily="2" charset="-122"/>
              </a:rPr>
              <a:t>Xcode</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(Mac</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OS)</a:t>
            </a:r>
          </a:p>
          <a:p>
            <a:pPr lvl="1">
              <a:lnSpc>
                <a:spcPct val="120000"/>
              </a:lnSpc>
              <a:buFont typeface="系统字体常规体"/>
              <a:buChar char="-"/>
            </a:pPr>
            <a:endParaRPr lang="en-US" altLang="zh-CN" sz="2000" b="1" dirty="0">
              <a:latin typeface="Songti SC" panose="02010600040101010101" pitchFamily="2" charset="-122"/>
              <a:ea typeface="Songti SC" panose="02010600040101010101" pitchFamily="2" charset="-122"/>
            </a:endParaRPr>
          </a:p>
          <a:p>
            <a:pPr lvl="1">
              <a:lnSpc>
                <a:spcPct val="120000"/>
              </a:lnSpc>
              <a:buFont typeface="系统字体常规体"/>
              <a:buChar char="-"/>
            </a:pPr>
            <a:endParaRPr lang="en-US" altLang="zh-CN" sz="2000" b="1" dirty="0">
              <a:latin typeface="Songti SC" panose="02010600040101010101" pitchFamily="2" charset="-122"/>
              <a:ea typeface="Songti SC" panose="02010600040101010101" pitchFamily="2" charset="-122"/>
            </a:endParaRPr>
          </a:p>
        </p:txBody>
      </p:sp>
      <p:pic>
        <p:nvPicPr>
          <p:cNvPr id="10" name="图片 9">
            <a:extLst>
              <a:ext uri="{FF2B5EF4-FFF2-40B4-BE49-F238E27FC236}">
                <a16:creationId xmlns:a16="http://schemas.microsoft.com/office/drawing/2014/main" id="{A83340C2-F1BB-DC40-8032-FFF3772CC2B3}"/>
              </a:ext>
            </a:extLst>
          </p:cNvPr>
          <p:cNvPicPr>
            <a:picLocks noChangeAspect="1"/>
          </p:cNvPicPr>
          <p:nvPr/>
        </p:nvPicPr>
        <p:blipFill>
          <a:blip r:embed="rId2"/>
          <a:stretch>
            <a:fillRect/>
          </a:stretch>
        </p:blipFill>
        <p:spPr>
          <a:xfrm>
            <a:off x="4288028" y="4421522"/>
            <a:ext cx="3866912" cy="1745742"/>
          </a:xfrm>
          <a:prstGeom prst="rect">
            <a:avLst/>
          </a:prstGeom>
        </p:spPr>
      </p:pic>
      <p:sp>
        <p:nvSpPr>
          <p:cNvPr id="11" name="Content Placeholder 2">
            <a:extLst>
              <a:ext uri="{FF2B5EF4-FFF2-40B4-BE49-F238E27FC236}">
                <a16:creationId xmlns:a16="http://schemas.microsoft.com/office/drawing/2014/main" id="{01DA6F48-451E-EA4D-8AEA-DD8DEFC7D98F}"/>
              </a:ext>
            </a:extLst>
          </p:cNvPr>
          <p:cNvSpPr txBox="1">
            <a:spLocks/>
          </p:cNvSpPr>
          <p:nvPr/>
        </p:nvSpPr>
        <p:spPr>
          <a:xfrm>
            <a:off x="628650" y="296028"/>
            <a:ext cx="7886700" cy="15217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最原始的编辑途径：</a:t>
            </a:r>
            <a:endParaRPr lang="en-US" altLang="zh-CN" b="1" dirty="0">
              <a:latin typeface="Songti SC Black" panose="02010600040101010101" pitchFamily="2" charset="-122"/>
              <a:ea typeface="Songti SC Black" panose="02010600040101010101" pitchFamily="2" charset="-122"/>
            </a:endParaRPr>
          </a:p>
          <a:p>
            <a:pPr lvl="1">
              <a:lnSpc>
                <a:spcPct val="125000"/>
              </a:lnSpc>
              <a:buFont typeface="系统字体常规体"/>
              <a:buChar char="-"/>
            </a:pPr>
            <a:r>
              <a:rPr lang="zh-CN" altLang="en-US" sz="2000" b="1" dirty="0">
                <a:latin typeface="Songti SC" panose="02010600040101010101" pitchFamily="2" charset="-122"/>
                <a:ea typeface="Songti SC" panose="02010600040101010101" pitchFamily="2" charset="-122"/>
              </a:rPr>
              <a:t>终端输入</a:t>
            </a:r>
            <a:endParaRPr lang="en-US" altLang="zh-CN" sz="2000" b="1" dirty="0">
              <a:latin typeface="Songti SC" panose="02010600040101010101" pitchFamily="2" charset="-122"/>
              <a:ea typeface="Songti SC" panose="02010600040101010101" pitchFamily="2" charset="-122"/>
            </a:endParaRPr>
          </a:p>
          <a:p>
            <a:pPr lvl="1">
              <a:lnSpc>
                <a:spcPct val="125000"/>
              </a:lnSpc>
              <a:buFont typeface="系统字体常规体"/>
              <a:buChar char="-"/>
            </a:pPr>
            <a:r>
              <a:rPr lang="zh-CN" altLang="en-US" sz="2000" b="1" dirty="0">
                <a:latin typeface="Songti SC" panose="02010600040101010101" pitchFamily="2" charset="-122"/>
                <a:ea typeface="Songti SC" panose="02010600040101010101" pitchFamily="2" charset="-122"/>
              </a:rPr>
              <a:t>记事本</a:t>
            </a:r>
            <a:endParaRPr lang="en-US" altLang="zh-CN" sz="2000" b="1"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3472197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linds(horizontal)">
                                      <p:cBhvr>
                                        <p:cTn id="12" dur="500"/>
                                        <p:tgtEl>
                                          <p:spTgt spid="3">
                                            <p:txEl>
                                              <p:pRg st="0" end="0"/>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linds(horizontal)">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linds(horizontal)">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blinds(horizontal)">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a:xfrm>
            <a:off x="628650" y="191435"/>
            <a:ext cx="7886700" cy="1325563"/>
          </a:xfrm>
        </p:spPr>
        <p:txBody>
          <a:bodyPr/>
          <a:lstStyle/>
          <a:p>
            <a:pPr algn="ctr"/>
            <a:r>
              <a:rPr lang="en-US" altLang="zh-CN" b="1" dirty="0">
                <a:latin typeface="Songti SC Black" panose="02010600040101010101" pitchFamily="2" charset="-122"/>
                <a:ea typeface="Songti SC Black" panose="02010600040101010101" pitchFamily="2" charset="-122"/>
                <a:cs typeface="Arial Narrow" panose="020B0604020202020204" pitchFamily="34" charset="0"/>
              </a:rPr>
              <a:t>IDE</a:t>
            </a:r>
            <a:r>
              <a:rPr lang="zh-CN" altLang="en-US" b="1" dirty="0">
                <a:latin typeface="Songti SC Black" panose="02010600040101010101" pitchFamily="2" charset="-122"/>
                <a:ea typeface="Songti SC Black" panose="02010600040101010101" pitchFamily="2" charset="-122"/>
                <a:cs typeface="Arial Narrow" panose="020B0604020202020204" pitchFamily="34" charset="0"/>
              </a:rPr>
              <a:t>可以帮助我们：</a:t>
            </a:r>
            <a:endParaRPr lang="en-CN" b="1" dirty="0">
              <a:latin typeface="Songti SC Black" panose="02010600040101010101" pitchFamily="2" charset="-122"/>
              <a:ea typeface="Songti SC Black"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11</a:t>
            </a:fld>
            <a:endParaRPr lang="en-CN"/>
          </a:p>
        </p:txBody>
      </p:sp>
      <p:sp>
        <p:nvSpPr>
          <p:cNvPr id="6" name="Content Placeholder 2">
            <a:extLst>
              <a:ext uri="{FF2B5EF4-FFF2-40B4-BE49-F238E27FC236}">
                <a16:creationId xmlns:a16="http://schemas.microsoft.com/office/drawing/2014/main" id="{F7611384-3926-B244-B75F-F851CCF84E9A}"/>
              </a:ext>
            </a:extLst>
          </p:cNvPr>
          <p:cNvSpPr txBox="1">
            <a:spLocks/>
          </p:cNvSpPr>
          <p:nvPr/>
        </p:nvSpPr>
        <p:spPr>
          <a:xfrm>
            <a:off x="917408" y="3875699"/>
            <a:ext cx="7886700" cy="222584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buFont typeface="Wingdings" pitchFamily="2" charset="2"/>
              <a:buChar char="Ø"/>
            </a:pPr>
            <a:r>
              <a:rPr lang="zh-CN" altLang="en-US" sz="2400" b="1" dirty="0">
                <a:latin typeface="Songti SC Black" panose="02010600040101010101" pitchFamily="2" charset="-122"/>
                <a:ea typeface="Songti SC Black" panose="02010600040101010101" pitchFamily="2" charset="-122"/>
              </a:rPr>
              <a:t> 更容易阅读代码</a:t>
            </a:r>
            <a:endParaRPr lang="en-US" altLang="zh-CN" sz="2400" b="1" dirty="0">
              <a:latin typeface="Songti SC Black" panose="02010600040101010101" pitchFamily="2" charset="-122"/>
              <a:ea typeface="Songti SC Black" panose="02010600040101010101" pitchFamily="2" charset="-122"/>
            </a:endParaRPr>
          </a:p>
          <a:p>
            <a:pPr>
              <a:lnSpc>
                <a:spcPct val="120000"/>
              </a:lnSpc>
              <a:buFont typeface="Wingdings" pitchFamily="2" charset="2"/>
              <a:buChar char="Ø"/>
            </a:pPr>
            <a:r>
              <a:rPr lang="zh-CN" altLang="en-US" sz="2400" b="1" dirty="0">
                <a:latin typeface="Songti SC Black" panose="02010600040101010101" pitchFamily="2" charset="-122"/>
                <a:ea typeface="Songti SC Black" panose="02010600040101010101" pitchFamily="2" charset="-122"/>
              </a:rPr>
              <a:t> 便捷地组建编译，并获得程序执行的结果</a:t>
            </a:r>
            <a:endParaRPr lang="en-US" altLang="zh-CN" sz="2400" b="1" dirty="0">
              <a:latin typeface="Songti SC Black" panose="02010600040101010101" pitchFamily="2" charset="-122"/>
              <a:ea typeface="Songti SC Black" panose="02010600040101010101" pitchFamily="2" charset="-122"/>
            </a:endParaRPr>
          </a:p>
          <a:p>
            <a:pPr>
              <a:lnSpc>
                <a:spcPct val="120000"/>
              </a:lnSpc>
              <a:buFont typeface="Wingdings" pitchFamily="2" charset="2"/>
              <a:buChar char="Ø"/>
            </a:pPr>
            <a:r>
              <a:rPr lang="zh-CN" altLang="en-US" sz="2400" b="1" dirty="0">
                <a:latin typeface="Songti SC Black" panose="02010600040101010101" pitchFamily="2" charset="-122"/>
                <a:ea typeface="Songti SC Black" panose="02010600040101010101" pitchFamily="2" charset="-122"/>
              </a:rPr>
              <a:t> 编写时检查失误</a:t>
            </a:r>
            <a:endParaRPr lang="en-US" altLang="zh-CN" sz="2400" b="1" dirty="0">
              <a:latin typeface="Songti SC Black" panose="02010600040101010101" pitchFamily="2" charset="-122"/>
              <a:ea typeface="Songti SC Black" panose="02010600040101010101" pitchFamily="2" charset="-122"/>
            </a:endParaRPr>
          </a:p>
          <a:p>
            <a:pPr>
              <a:lnSpc>
                <a:spcPct val="120000"/>
              </a:lnSpc>
              <a:buFont typeface="Wingdings" pitchFamily="2" charset="2"/>
              <a:buChar char="Ø"/>
            </a:pPr>
            <a:r>
              <a:rPr lang="zh-CN" altLang="en-US" sz="2400" b="1" dirty="0">
                <a:latin typeface="Songti SC Black" panose="02010600040101010101" pitchFamily="2" charset="-122"/>
                <a:ea typeface="Songti SC Black" panose="02010600040101010101" pitchFamily="2" charset="-122"/>
              </a:rPr>
              <a:t> </a:t>
            </a:r>
            <a:r>
              <a:rPr lang="en-US" altLang="zh-CN" sz="2400" b="1" dirty="0">
                <a:latin typeface="Songti SC Black" panose="02010600040101010101" pitchFamily="2" charset="-122"/>
                <a:ea typeface="Songti SC Black" panose="02010600040101010101" pitchFamily="2" charset="-122"/>
              </a:rPr>
              <a:t>Debug</a:t>
            </a:r>
          </a:p>
          <a:p>
            <a:pPr>
              <a:lnSpc>
                <a:spcPct val="120000"/>
              </a:lnSpc>
              <a:buFont typeface="Wingdings" pitchFamily="2" charset="2"/>
              <a:buChar char="Ø"/>
            </a:pPr>
            <a:endParaRPr lang="en-US" altLang="zh-CN" sz="2000" b="1" dirty="0">
              <a:latin typeface="Songti SC" panose="02010600040101010101" pitchFamily="2" charset="-122"/>
              <a:ea typeface="Songti SC" panose="02010600040101010101" pitchFamily="2" charset="-122"/>
            </a:endParaRPr>
          </a:p>
        </p:txBody>
      </p:sp>
      <p:pic>
        <p:nvPicPr>
          <p:cNvPr id="8" name="图片 7">
            <a:extLst>
              <a:ext uri="{FF2B5EF4-FFF2-40B4-BE49-F238E27FC236}">
                <a16:creationId xmlns:a16="http://schemas.microsoft.com/office/drawing/2014/main" id="{B41600E5-1E2E-2240-A1DF-ED65EF632FDB}"/>
              </a:ext>
            </a:extLst>
          </p:cNvPr>
          <p:cNvPicPr>
            <a:picLocks noChangeAspect="1"/>
          </p:cNvPicPr>
          <p:nvPr/>
        </p:nvPicPr>
        <p:blipFill>
          <a:blip r:embed="rId2"/>
          <a:stretch>
            <a:fillRect/>
          </a:stretch>
        </p:blipFill>
        <p:spPr>
          <a:xfrm>
            <a:off x="1127296" y="1335230"/>
            <a:ext cx="6456272" cy="2320223"/>
          </a:xfrm>
          <a:prstGeom prst="rect">
            <a:avLst/>
          </a:prstGeom>
        </p:spPr>
      </p:pic>
    </p:spTree>
    <p:extLst>
      <p:ext uri="{BB962C8B-B14F-4D97-AF65-F5344CB8AC3E}">
        <p14:creationId xmlns:p14="http://schemas.microsoft.com/office/powerpoint/2010/main" val="2167595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a:xfrm>
            <a:off x="628650" y="233511"/>
            <a:ext cx="7886700" cy="1325563"/>
          </a:xfrm>
        </p:spPr>
        <p:txBody>
          <a:bodyPr/>
          <a:lstStyle/>
          <a:p>
            <a:pPr algn="ctr"/>
            <a:r>
              <a:rPr lang="en-US" b="1" dirty="0">
                <a:latin typeface="Songti SC Black" panose="02010600040101010101" pitchFamily="2" charset="-122"/>
                <a:ea typeface="Songti SC Black" panose="02010600040101010101" pitchFamily="2" charset="-122"/>
                <a:cs typeface="Arial Narrow" panose="020B0604020202020204" pitchFamily="34" charset="0"/>
              </a:rPr>
              <a:t>C程序的编译运行</a:t>
            </a:r>
            <a:endParaRPr lang="en-CN" b="1" dirty="0">
              <a:latin typeface="Songti SC Black" panose="02010600040101010101" pitchFamily="2" charset="-122"/>
              <a:ea typeface="Songti SC Black"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12</a:t>
            </a:fld>
            <a:endParaRPr lang="en-CN"/>
          </a:p>
        </p:txBody>
      </p:sp>
      <p:sp>
        <p:nvSpPr>
          <p:cNvPr id="13" name="文本框 12">
            <a:extLst>
              <a:ext uri="{FF2B5EF4-FFF2-40B4-BE49-F238E27FC236}">
                <a16:creationId xmlns:a16="http://schemas.microsoft.com/office/drawing/2014/main" id="{35D78940-3298-3C42-8134-B4E2F6CB01D6}"/>
              </a:ext>
            </a:extLst>
          </p:cNvPr>
          <p:cNvSpPr txBox="1"/>
          <p:nvPr/>
        </p:nvSpPr>
        <p:spPr>
          <a:xfrm>
            <a:off x="466097" y="3488173"/>
            <a:ext cx="2577083" cy="1703030"/>
          </a:xfrm>
          <a:prstGeom prst="rect">
            <a:avLst/>
          </a:prstGeom>
          <a:noFill/>
          <a:ln w="19050">
            <a:solidFill>
              <a:schemeClr val="tx1"/>
            </a:solidFill>
          </a:ln>
        </p:spPr>
        <p:txBody>
          <a:bodyPr wrap="square" rtlCol="0">
            <a:spAutoFit/>
          </a:bodyPr>
          <a:lstStyle/>
          <a:p>
            <a:pPr>
              <a:lnSpc>
                <a:spcPct val="150000"/>
              </a:lnSpc>
            </a:pPr>
            <a:r>
              <a:rPr kumimoji="1" lang="en-US" altLang="zh-CN" b="1" dirty="0">
                <a:highlight>
                  <a:srgbClr val="FFFF00"/>
                </a:highlight>
                <a:latin typeface="Arial" panose="020B0604020202020204" pitchFamily="34" charset="0"/>
                <a:ea typeface="Songti SC Black" panose="02010600040101010101" pitchFamily="2" charset="-122"/>
                <a:cs typeface="Arial" panose="020B0604020202020204" pitchFamily="34" charset="0"/>
              </a:rPr>
              <a:t>#include</a:t>
            </a:r>
            <a:r>
              <a:rPr kumimoji="1" lang="zh-CN" altLang="en-US" b="1" dirty="0">
                <a:highlight>
                  <a:srgbClr val="FFFF00"/>
                </a:highlight>
                <a:latin typeface="Arial" panose="020B0604020202020204" pitchFamily="34" charset="0"/>
                <a:ea typeface="Songti SC Black" panose="02010600040101010101" pitchFamily="2" charset="-122"/>
                <a:cs typeface="Arial" panose="020B0604020202020204" pitchFamily="34" charset="0"/>
              </a:rPr>
              <a:t> </a:t>
            </a:r>
            <a:r>
              <a:rPr kumimoji="1" lang="en-US" altLang="zh-CN" b="1" dirty="0">
                <a:highlight>
                  <a:srgbClr val="FFFF00"/>
                </a:highlight>
                <a:latin typeface="Arial" panose="020B0604020202020204" pitchFamily="34" charset="0"/>
                <a:ea typeface="Songti SC Black" panose="02010600040101010101" pitchFamily="2" charset="-122"/>
                <a:cs typeface="Arial" panose="020B0604020202020204" pitchFamily="34" charset="0"/>
              </a:rPr>
              <a:t>&lt;stdio.h&gt;</a:t>
            </a:r>
            <a:br>
              <a:rPr kumimoji="1" lang="en-US" altLang="zh-CN" b="1" dirty="0">
                <a:latin typeface="Arial" panose="020B0604020202020204" pitchFamily="34" charset="0"/>
                <a:ea typeface="Songti SC Black" panose="02010600040101010101" pitchFamily="2" charset="-122"/>
                <a:cs typeface="Arial" panose="020B0604020202020204" pitchFamily="34" charset="0"/>
              </a:rPr>
            </a:br>
            <a:r>
              <a:rPr kumimoji="1" lang="en-US" altLang="zh-CN" b="1" dirty="0">
                <a:latin typeface="Arial" panose="020B0604020202020204" pitchFamily="34" charset="0"/>
                <a:ea typeface="Songti SC Black" panose="02010600040101010101" pitchFamily="2" charset="-122"/>
                <a:cs typeface="Arial" panose="020B0604020202020204" pitchFamily="34" charset="0"/>
              </a:rPr>
              <a:t>void</a:t>
            </a:r>
            <a:r>
              <a:rPr kumimoji="1" lang="zh-CN" altLang="en-US" b="1" dirty="0">
                <a:latin typeface="Arial" panose="020B0604020202020204" pitchFamily="34" charset="0"/>
                <a:ea typeface="Songti SC Black" panose="02010600040101010101" pitchFamily="2" charset="-122"/>
                <a:cs typeface="Arial" panose="020B0604020202020204" pitchFamily="34" charset="0"/>
              </a:rPr>
              <a:t> </a:t>
            </a:r>
            <a:r>
              <a:rPr kumimoji="1" lang="en-US" altLang="zh-CN" b="1" dirty="0">
                <a:latin typeface="Arial" panose="020B0604020202020204" pitchFamily="34" charset="0"/>
                <a:ea typeface="Songti SC Black" panose="02010600040101010101" pitchFamily="2" charset="-122"/>
                <a:cs typeface="Arial" panose="020B0604020202020204" pitchFamily="34" charset="0"/>
              </a:rPr>
              <a:t>main(){</a:t>
            </a:r>
          </a:p>
          <a:p>
            <a:pPr>
              <a:lnSpc>
                <a:spcPct val="150000"/>
              </a:lnSpc>
            </a:pPr>
            <a:r>
              <a:rPr kumimoji="1" lang="en-US" altLang="zh-CN" b="1" dirty="0">
                <a:latin typeface="Arial" panose="020B0604020202020204" pitchFamily="34" charset="0"/>
                <a:ea typeface="Songti SC Black" panose="02010600040101010101" pitchFamily="2" charset="-122"/>
                <a:cs typeface="Arial" panose="020B0604020202020204" pitchFamily="34" charset="0"/>
              </a:rPr>
              <a:t>	printf(“hello,</a:t>
            </a:r>
            <a:r>
              <a:rPr kumimoji="1" lang="zh-CN" altLang="en-US" b="1" dirty="0">
                <a:latin typeface="Arial" panose="020B0604020202020204" pitchFamily="34" charset="0"/>
                <a:ea typeface="Songti SC Black" panose="02010600040101010101" pitchFamily="2" charset="-122"/>
                <a:cs typeface="Arial" panose="020B0604020202020204" pitchFamily="34" charset="0"/>
              </a:rPr>
              <a:t> </a:t>
            </a:r>
            <a:r>
              <a:rPr kumimoji="1" lang="en-US" altLang="zh-CN" b="1" dirty="0">
                <a:latin typeface="Arial" panose="020B0604020202020204" pitchFamily="34" charset="0"/>
                <a:ea typeface="Songti SC Black" panose="02010600040101010101" pitchFamily="2" charset="-122"/>
                <a:cs typeface="Arial" panose="020B0604020202020204" pitchFamily="34" charset="0"/>
              </a:rPr>
              <a:t>C!”);</a:t>
            </a:r>
          </a:p>
          <a:p>
            <a:pPr>
              <a:lnSpc>
                <a:spcPct val="150000"/>
              </a:lnSpc>
            </a:pPr>
            <a:r>
              <a:rPr kumimoji="1" lang="en-US" altLang="zh-CN" b="1" dirty="0">
                <a:latin typeface="Arial" panose="020B0604020202020204" pitchFamily="34" charset="0"/>
                <a:ea typeface="Songti SC Black" panose="02010600040101010101" pitchFamily="2" charset="-122"/>
                <a:cs typeface="Arial" panose="020B0604020202020204" pitchFamily="34" charset="0"/>
              </a:rPr>
              <a:t>}</a:t>
            </a:r>
            <a:endParaRPr kumimoji="1" lang="zh-CN" altLang="en-US" b="1" dirty="0">
              <a:latin typeface="Arial" panose="020B0604020202020204" pitchFamily="34" charset="0"/>
              <a:ea typeface="Songti SC Black" panose="02010600040101010101" pitchFamily="2" charset="-122"/>
              <a:cs typeface="Arial" panose="020B0604020202020204" pitchFamily="34" charset="0"/>
            </a:endParaRPr>
          </a:p>
        </p:txBody>
      </p:sp>
      <p:sp>
        <p:nvSpPr>
          <p:cNvPr id="20" name="文本框 19">
            <a:extLst>
              <a:ext uri="{FF2B5EF4-FFF2-40B4-BE49-F238E27FC236}">
                <a16:creationId xmlns:a16="http://schemas.microsoft.com/office/drawing/2014/main" id="{742A9B35-C949-1040-9F5D-AEDDF1A20D38}"/>
              </a:ext>
            </a:extLst>
          </p:cNvPr>
          <p:cNvSpPr txBox="1"/>
          <p:nvPr/>
        </p:nvSpPr>
        <p:spPr>
          <a:xfrm>
            <a:off x="3053027" y="3420421"/>
            <a:ext cx="5967347" cy="1717714"/>
          </a:xfrm>
          <a:prstGeom prst="rect">
            <a:avLst/>
          </a:prstGeom>
          <a:noFill/>
        </p:spPr>
        <p:txBody>
          <a:bodyPr wrap="square" rtlCol="0">
            <a:spAutoFit/>
          </a:bodyPr>
          <a:lstStyle/>
          <a:p>
            <a:pPr>
              <a:lnSpc>
                <a:spcPct val="150000"/>
              </a:lnSpc>
            </a:pPr>
            <a:r>
              <a:rPr kumimoji="1" lang="en-US" altLang="zh-CN" b="1" dirty="0">
                <a:latin typeface="Songti SC" panose="02010600040101010101" pitchFamily="2" charset="-122"/>
                <a:ea typeface="Songti SC" panose="02010600040101010101" pitchFamily="2" charset="-122"/>
              </a:rPr>
              <a:t>①</a:t>
            </a:r>
            <a:r>
              <a:rPr kumimoji="1" lang="zh-CN" altLang="en-US" b="1" dirty="0">
                <a:latin typeface="Songti SC" panose="02010600040101010101" pitchFamily="2" charset="-122"/>
                <a:ea typeface="Songti SC" panose="02010600040101010101" pitchFamily="2" charset="-122"/>
              </a:rPr>
              <a:t> 执行</a:t>
            </a:r>
            <a:r>
              <a:rPr kumimoji="1" lang="zh-CN" altLang="en-US" b="1" dirty="0">
                <a:highlight>
                  <a:srgbClr val="FFFF00"/>
                </a:highlight>
                <a:latin typeface="Songti SC" panose="02010600040101010101" pitchFamily="2" charset="-122"/>
                <a:ea typeface="Songti SC" panose="02010600040101010101" pitchFamily="2" charset="-122"/>
              </a:rPr>
              <a:t>以</a:t>
            </a:r>
            <a:r>
              <a:rPr kumimoji="1" lang="en-US" altLang="zh-CN" b="1" dirty="0">
                <a:highlight>
                  <a:srgbClr val="FFFF00"/>
                </a:highlight>
                <a:latin typeface="Songti SC" panose="02010600040101010101" pitchFamily="2" charset="-122"/>
                <a:ea typeface="Songti SC" panose="02010600040101010101" pitchFamily="2" charset="-122"/>
              </a:rPr>
              <a:t>#</a:t>
            </a:r>
            <a:r>
              <a:rPr kumimoji="1" lang="zh-CN" altLang="en-US" b="1" dirty="0">
                <a:highlight>
                  <a:srgbClr val="FFFF00"/>
                </a:highlight>
                <a:latin typeface="Songti SC" panose="02010600040101010101" pitchFamily="2" charset="-122"/>
                <a:ea typeface="Songti SC" panose="02010600040101010101" pitchFamily="2" charset="-122"/>
              </a:rPr>
              <a:t>开头的指令</a:t>
            </a:r>
            <a:endParaRPr kumimoji="1" lang="en-US" altLang="zh-CN" b="1" dirty="0">
              <a:highlight>
                <a:srgbClr val="FFFF00"/>
              </a:highlight>
              <a:latin typeface="Songti SC" panose="02010600040101010101" pitchFamily="2" charset="-122"/>
              <a:ea typeface="Songti SC" panose="02010600040101010101" pitchFamily="2" charset="-122"/>
            </a:endParaRPr>
          </a:p>
          <a:p>
            <a:pPr>
              <a:lnSpc>
                <a:spcPct val="150000"/>
              </a:lnSpc>
            </a:pPr>
            <a:r>
              <a:rPr kumimoji="1" lang="en-US" altLang="zh-CN" b="1" dirty="0">
                <a:latin typeface="Songti SC" panose="02010600040101010101" pitchFamily="2" charset="-122"/>
                <a:ea typeface="Songti SC" panose="02010600040101010101" pitchFamily="2" charset="-122"/>
              </a:rPr>
              <a:t>②</a:t>
            </a:r>
            <a:r>
              <a:rPr kumimoji="1" lang="zh-CN" altLang="en-US" b="1" dirty="0">
                <a:latin typeface="Songti SC" panose="02010600040101010101" pitchFamily="2" charset="-122"/>
                <a:ea typeface="Songti SC" panose="02010600040101010101" pitchFamily="2" charset="-122"/>
              </a:rPr>
              <a:t> 将源文件转为机器码（生成</a:t>
            </a:r>
            <a:r>
              <a:rPr kumimoji="1" lang="en-US" altLang="zh-CN" b="1" dirty="0">
                <a:latin typeface="Songti SC" panose="02010600040101010101" pitchFamily="2" charset="-122"/>
                <a:ea typeface="Songti SC" panose="02010600040101010101" pitchFamily="2" charset="-122"/>
              </a:rPr>
              <a:t>.obj</a:t>
            </a:r>
            <a:r>
              <a:rPr kumimoji="1" lang="zh-CN" altLang="en-US" b="1" dirty="0">
                <a:latin typeface="Songti SC" panose="02010600040101010101" pitchFamily="2" charset="-122"/>
                <a:ea typeface="Songti SC" panose="02010600040101010101" pitchFamily="2" charset="-122"/>
              </a:rPr>
              <a:t>文件）</a:t>
            </a:r>
            <a:endParaRPr kumimoji="1" lang="en-US" altLang="zh-CN" b="1" dirty="0">
              <a:latin typeface="Songti SC" panose="02010600040101010101" pitchFamily="2" charset="-122"/>
              <a:ea typeface="Songti SC" panose="02010600040101010101" pitchFamily="2" charset="-122"/>
            </a:endParaRPr>
          </a:p>
          <a:p>
            <a:pPr>
              <a:lnSpc>
                <a:spcPct val="150000"/>
              </a:lnSpc>
            </a:pPr>
            <a:r>
              <a:rPr kumimoji="1" lang="en-US" altLang="zh-CN" b="1" dirty="0">
                <a:latin typeface="Songti SC" panose="02010600040101010101" pitchFamily="2" charset="-122"/>
                <a:ea typeface="Songti SC" panose="02010600040101010101" pitchFamily="2" charset="-122"/>
              </a:rPr>
              <a:t>③</a:t>
            </a:r>
            <a:r>
              <a:rPr kumimoji="1" lang="zh-CN" altLang="en-US" b="1" dirty="0">
                <a:latin typeface="Songti SC" panose="02010600040101010101" pitchFamily="2" charset="-122"/>
                <a:ea typeface="Songti SC" panose="02010600040101010101" pitchFamily="2" charset="-122"/>
              </a:rPr>
              <a:t> 将机器码文件与</a:t>
            </a:r>
            <a:r>
              <a:rPr kumimoji="1" lang="en-US" altLang="zh-CN" b="1" dirty="0">
                <a:latin typeface="Songti SC" panose="02010600040101010101" pitchFamily="2" charset="-122"/>
                <a:ea typeface="Songti SC" panose="02010600040101010101" pitchFamily="2" charset="-122"/>
              </a:rPr>
              <a:t>C</a:t>
            </a:r>
            <a:r>
              <a:rPr kumimoji="1" lang="zh-CN" altLang="en-US" b="1" dirty="0">
                <a:latin typeface="Songti SC" panose="02010600040101010101" pitchFamily="2" charset="-122"/>
                <a:ea typeface="Songti SC" panose="02010600040101010101" pitchFamily="2" charset="-122"/>
              </a:rPr>
              <a:t>的库文件进行组合（生成可执行文件）</a:t>
            </a:r>
            <a:endParaRPr kumimoji="1" lang="en-US" altLang="zh-CN" b="1" dirty="0">
              <a:latin typeface="Songti SC" panose="02010600040101010101" pitchFamily="2" charset="-122"/>
              <a:ea typeface="Songti SC" panose="02010600040101010101" pitchFamily="2" charset="-122"/>
            </a:endParaRPr>
          </a:p>
          <a:p>
            <a:pPr>
              <a:lnSpc>
                <a:spcPct val="150000"/>
              </a:lnSpc>
            </a:pPr>
            <a:r>
              <a:rPr kumimoji="1" lang="en-US" altLang="zh-CN" b="1" dirty="0">
                <a:latin typeface="Songti SC" panose="02010600040101010101" pitchFamily="2" charset="-122"/>
                <a:ea typeface="Songti SC" panose="02010600040101010101" pitchFamily="2" charset="-122"/>
              </a:rPr>
              <a:t>④</a:t>
            </a:r>
            <a:r>
              <a:rPr kumimoji="1" lang="zh-CN" altLang="en-US" b="1" dirty="0">
                <a:latin typeface="Songti SC" panose="02010600040101010101" pitchFamily="2" charset="-122"/>
                <a:ea typeface="Songti SC" panose="02010600040101010101" pitchFamily="2" charset="-122"/>
              </a:rPr>
              <a:t> （双击</a:t>
            </a:r>
            <a:r>
              <a:rPr kumimoji="1" lang="en-US" altLang="zh-CN" b="1" dirty="0">
                <a:latin typeface="Songti SC" panose="02010600040101010101" pitchFamily="2" charset="-122"/>
                <a:ea typeface="Songti SC" panose="02010600040101010101" pitchFamily="2" charset="-122"/>
              </a:rPr>
              <a:t>.exe</a:t>
            </a:r>
            <a:r>
              <a:rPr kumimoji="1" lang="zh-CN" altLang="en-US" b="1" dirty="0">
                <a:latin typeface="Songti SC" panose="02010600040101010101" pitchFamily="2" charset="-122"/>
                <a:ea typeface="Songti SC" panose="02010600040101010101" pitchFamily="2" charset="-122"/>
              </a:rPr>
              <a:t>文件即可执行程序）</a:t>
            </a:r>
          </a:p>
        </p:txBody>
      </p:sp>
      <p:sp>
        <p:nvSpPr>
          <p:cNvPr id="41" name="文本框 40">
            <a:extLst>
              <a:ext uri="{FF2B5EF4-FFF2-40B4-BE49-F238E27FC236}">
                <a16:creationId xmlns:a16="http://schemas.microsoft.com/office/drawing/2014/main" id="{2B3008ED-E750-BB4E-B5F9-C71325C45D2B}"/>
              </a:ext>
            </a:extLst>
          </p:cNvPr>
          <p:cNvSpPr txBox="1"/>
          <p:nvPr/>
        </p:nvSpPr>
        <p:spPr>
          <a:xfrm>
            <a:off x="451867" y="5470506"/>
            <a:ext cx="2577083" cy="456535"/>
          </a:xfrm>
          <a:prstGeom prst="rect">
            <a:avLst/>
          </a:prstGeom>
          <a:solidFill>
            <a:schemeClr val="tx1"/>
          </a:solidFill>
          <a:ln w="19050">
            <a:solidFill>
              <a:schemeClr val="tx1"/>
            </a:solidFill>
          </a:ln>
          <a:effectLst>
            <a:outerShdw blurRad="50800" dist="38100" dir="2700000" algn="tl" rotWithShape="0">
              <a:prstClr val="black">
                <a:alpha val="40000"/>
              </a:prstClr>
            </a:outerShdw>
          </a:effectLst>
        </p:spPr>
        <p:txBody>
          <a:bodyPr wrap="square" rtlCol="0">
            <a:spAutoFit/>
          </a:bodyPr>
          <a:lstStyle/>
          <a:p>
            <a:pPr>
              <a:lnSpc>
                <a:spcPct val="150000"/>
              </a:lnSpc>
            </a:pPr>
            <a:r>
              <a:rPr kumimoji="1" lang="en-US" altLang="zh-CN" b="1" dirty="0">
                <a:solidFill>
                  <a:schemeClr val="bg1"/>
                </a:solidFill>
                <a:latin typeface="Arial" panose="020B0604020202020204" pitchFamily="34" charset="0"/>
                <a:ea typeface="Songti SC Black" panose="02010600040101010101" pitchFamily="2" charset="-122"/>
                <a:cs typeface="Arial" panose="020B0604020202020204" pitchFamily="34" charset="0"/>
              </a:rPr>
              <a:t>hello,</a:t>
            </a:r>
            <a:r>
              <a:rPr kumimoji="1" lang="zh-CN" altLang="en-US" b="1" dirty="0">
                <a:solidFill>
                  <a:schemeClr val="bg1"/>
                </a:solidFill>
                <a:latin typeface="Arial" panose="020B0604020202020204" pitchFamily="34" charset="0"/>
                <a:ea typeface="Songti SC Black" panose="02010600040101010101" pitchFamily="2" charset="-122"/>
                <a:cs typeface="Arial" panose="020B0604020202020204" pitchFamily="34" charset="0"/>
              </a:rPr>
              <a:t> </a:t>
            </a:r>
            <a:r>
              <a:rPr kumimoji="1" lang="en-US" altLang="zh-CN" b="1" dirty="0">
                <a:solidFill>
                  <a:schemeClr val="bg1"/>
                </a:solidFill>
                <a:latin typeface="Arial" panose="020B0604020202020204" pitchFamily="34" charset="0"/>
                <a:ea typeface="Songti SC Black" panose="02010600040101010101" pitchFamily="2" charset="-122"/>
                <a:cs typeface="Arial" panose="020B0604020202020204" pitchFamily="34" charset="0"/>
              </a:rPr>
              <a:t>C!</a:t>
            </a:r>
            <a:endParaRPr kumimoji="1" lang="zh-CN" altLang="en-US" b="1" dirty="0">
              <a:solidFill>
                <a:schemeClr val="bg1"/>
              </a:solidFill>
              <a:latin typeface="Arial" panose="020B0604020202020204" pitchFamily="34" charset="0"/>
              <a:ea typeface="Songti SC Black" panose="02010600040101010101" pitchFamily="2" charset="-122"/>
              <a:cs typeface="Arial" panose="020B0604020202020204" pitchFamily="34" charset="0"/>
            </a:endParaRPr>
          </a:p>
        </p:txBody>
      </p:sp>
      <p:sp>
        <p:nvSpPr>
          <p:cNvPr id="11" name="矩形 10">
            <a:extLst>
              <a:ext uri="{FF2B5EF4-FFF2-40B4-BE49-F238E27FC236}">
                <a16:creationId xmlns:a16="http://schemas.microsoft.com/office/drawing/2014/main" id="{F92869B7-67BA-944F-875E-7A4CDE01BB93}"/>
              </a:ext>
            </a:extLst>
          </p:cNvPr>
          <p:cNvSpPr/>
          <p:nvPr/>
        </p:nvSpPr>
        <p:spPr>
          <a:xfrm>
            <a:off x="524016" y="2258870"/>
            <a:ext cx="1297349" cy="938784"/>
          </a:xfrm>
          <a:prstGeom prst="rect">
            <a:avLst/>
          </a:prstGeom>
          <a:solidFill>
            <a:schemeClr val="accent4"/>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ln w="0"/>
                <a:solidFill>
                  <a:schemeClr val="tx1"/>
                </a:solidFill>
                <a:effectLst>
                  <a:outerShdw blurRad="38100" dist="19050" dir="2700000" algn="tl" rotWithShape="0">
                    <a:schemeClr val="dk1">
                      <a:alpha val="40000"/>
                    </a:schemeClr>
                  </a:outerShdw>
                </a:effectLst>
              </a:rPr>
              <a:t>.c</a:t>
            </a:r>
            <a:endParaRPr kumimoji="1" lang="zh-CN" altLang="en-US" sz="2800" dirty="0">
              <a:ln w="0"/>
              <a:solidFill>
                <a:schemeClr val="tx1"/>
              </a:solidFill>
              <a:effectLst>
                <a:outerShdw blurRad="38100" dist="19050" dir="2700000" algn="tl" rotWithShape="0">
                  <a:schemeClr val="dk1">
                    <a:alpha val="40000"/>
                  </a:schemeClr>
                </a:outerShdw>
              </a:effectLst>
            </a:endParaRPr>
          </a:p>
        </p:txBody>
      </p:sp>
      <p:sp>
        <p:nvSpPr>
          <p:cNvPr id="12" name="矩形 11">
            <a:extLst>
              <a:ext uri="{FF2B5EF4-FFF2-40B4-BE49-F238E27FC236}">
                <a16:creationId xmlns:a16="http://schemas.microsoft.com/office/drawing/2014/main" id="{E38F8C3A-3580-164A-8CE5-9B9E51BB0145}"/>
              </a:ext>
            </a:extLst>
          </p:cNvPr>
          <p:cNvSpPr/>
          <p:nvPr/>
        </p:nvSpPr>
        <p:spPr>
          <a:xfrm>
            <a:off x="4638357" y="2234111"/>
            <a:ext cx="1297349" cy="938784"/>
          </a:xfrm>
          <a:prstGeom prst="rect">
            <a:avLst/>
          </a:prstGeom>
          <a:solidFill>
            <a:schemeClr val="accent4"/>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ln w="0"/>
                <a:solidFill>
                  <a:schemeClr val="tx1"/>
                </a:solidFill>
                <a:effectLst>
                  <a:outerShdw blurRad="38100" dist="19050" dir="2700000" algn="tl" rotWithShape="0">
                    <a:schemeClr val="dk1">
                      <a:alpha val="40000"/>
                    </a:schemeClr>
                  </a:outerShdw>
                </a:effectLst>
              </a:rPr>
              <a:t>.obj</a:t>
            </a:r>
            <a:endParaRPr kumimoji="1" lang="zh-CN" altLang="en-US" sz="2800" dirty="0">
              <a:ln w="0"/>
              <a:solidFill>
                <a:schemeClr val="tx1"/>
              </a:solidFill>
              <a:effectLst>
                <a:outerShdw blurRad="38100" dist="19050" dir="2700000" algn="tl" rotWithShape="0">
                  <a:schemeClr val="dk1">
                    <a:alpha val="40000"/>
                  </a:schemeClr>
                </a:outerShdw>
              </a:effectLst>
            </a:endParaRPr>
          </a:p>
        </p:txBody>
      </p:sp>
      <p:sp>
        <p:nvSpPr>
          <p:cNvPr id="14" name="矩形 13">
            <a:extLst>
              <a:ext uri="{FF2B5EF4-FFF2-40B4-BE49-F238E27FC236}">
                <a16:creationId xmlns:a16="http://schemas.microsoft.com/office/drawing/2014/main" id="{8C430376-F9E2-7343-BE87-AF19EE5479B4}"/>
              </a:ext>
            </a:extLst>
          </p:cNvPr>
          <p:cNvSpPr/>
          <p:nvPr/>
        </p:nvSpPr>
        <p:spPr>
          <a:xfrm>
            <a:off x="7167133" y="2220147"/>
            <a:ext cx="1297349" cy="938784"/>
          </a:xfrm>
          <a:prstGeom prst="rect">
            <a:avLst/>
          </a:prstGeom>
          <a:solidFill>
            <a:schemeClr val="accent4"/>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ln w="0"/>
                <a:solidFill>
                  <a:schemeClr val="tx1"/>
                </a:solidFill>
                <a:effectLst>
                  <a:outerShdw blurRad="38100" dist="19050" dir="2700000" algn="tl" rotWithShape="0">
                    <a:schemeClr val="dk1">
                      <a:alpha val="40000"/>
                    </a:schemeClr>
                  </a:outerShdw>
                </a:effectLst>
              </a:rPr>
              <a:t>.exe</a:t>
            </a:r>
            <a:endParaRPr kumimoji="1" lang="zh-CN" altLang="en-US" sz="2800" dirty="0">
              <a:ln w="0"/>
              <a:solidFill>
                <a:schemeClr val="tx1"/>
              </a:solidFill>
              <a:effectLst>
                <a:outerShdw blurRad="38100" dist="19050" dir="2700000" algn="tl" rotWithShape="0">
                  <a:schemeClr val="dk1">
                    <a:alpha val="40000"/>
                  </a:schemeClr>
                </a:outerShdw>
              </a:effectLst>
            </a:endParaRPr>
          </a:p>
        </p:txBody>
      </p:sp>
      <p:cxnSp>
        <p:nvCxnSpPr>
          <p:cNvPr id="16" name="直线箭头连接符 15">
            <a:extLst>
              <a:ext uri="{FF2B5EF4-FFF2-40B4-BE49-F238E27FC236}">
                <a16:creationId xmlns:a16="http://schemas.microsoft.com/office/drawing/2014/main" id="{41616AD7-0A86-3D4D-A5BD-038A50BA0D0C}"/>
              </a:ext>
            </a:extLst>
          </p:cNvPr>
          <p:cNvCxnSpPr>
            <a:cxnSpLocks/>
            <a:stCxn id="11" idx="3"/>
            <a:endCxn id="12" idx="1"/>
          </p:cNvCxnSpPr>
          <p:nvPr/>
        </p:nvCxnSpPr>
        <p:spPr>
          <a:xfrm flipV="1">
            <a:off x="1821365" y="2703503"/>
            <a:ext cx="2816992" cy="24759"/>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17" name="文本框 16">
            <a:extLst>
              <a:ext uri="{FF2B5EF4-FFF2-40B4-BE49-F238E27FC236}">
                <a16:creationId xmlns:a16="http://schemas.microsoft.com/office/drawing/2014/main" id="{5270D087-D37A-2746-8A89-F9B509ADA8CE}"/>
              </a:ext>
            </a:extLst>
          </p:cNvPr>
          <p:cNvSpPr txBox="1"/>
          <p:nvPr/>
        </p:nvSpPr>
        <p:spPr>
          <a:xfrm>
            <a:off x="1821366" y="2057172"/>
            <a:ext cx="1826141" cy="646331"/>
          </a:xfrm>
          <a:prstGeom prst="rect">
            <a:avLst/>
          </a:prstGeom>
          <a:noFill/>
        </p:spPr>
        <p:txBody>
          <a:bodyPr wrap="none" rtlCol="0">
            <a:spAutoFit/>
          </a:bodyPr>
          <a:lstStyle/>
          <a:p>
            <a:pPr algn="ctr"/>
            <a:r>
              <a:rPr kumimoji="1" lang="zh-CN" altLang="en-US" b="1" dirty="0">
                <a:latin typeface="Songti SC" panose="02010600040101010101" pitchFamily="2" charset="-122"/>
                <a:ea typeface="Songti SC" panose="02010600040101010101" pitchFamily="2" charset="-122"/>
              </a:rPr>
              <a:t>预处理</a:t>
            </a:r>
            <a:endParaRPr kumimoji="1" lang="en-US" altLang="zh-CN" b="1" dirty="0">
              <a:latin typeface="Songti SC" panose="02010600040101010101" pitchFamily="2" charset="-122"/>
              <a:ea typeface="Songti SC" panose="02010600040101010101" pitchFamily="2" charset="-122"/>
            </a:endParaRPr>
          </a:p>
          <a:p>
            <a:pPr algn="ctr"/>
            <a:r>
              <a:rPr kumimoji="1" lang="zh-CN" altLang="en-US" b="1" dirty="0">
                <a:latin typeface="Songti SC" panose="02010600040101010101" pitchFamily="2" charset="-122"/>
                <a:ea typeface="Songti SC" panose="02010600040101010101" pitchFamily="2" charset="-122"/>
              </a:rPr>
              <a:t>（</a:t>
            </a:r>
            <a:r>
              <a:rPr kumimoji="1" lang="en-US" altLang="zh-CN" b="1" dirty="0">
                <a:latin typeface="Songti SC" panose="02010600040101010101" pitchFamily="2" charset="-122"/>
                <a:ea typeface="Songti SC" panose="02010600040101010101" pitchFamily="2" charset="-122"/>
              </a:rPr>
              <a:t>preprocessor</a:t>
            </a:r>
            <a:r>
              <a:rPr kumimoji="1" lang="zh-CN" altLang="en-US" b="1" dirty="0">
                <a:latin typeface="Songti SC" panose="02010600040101010101" pitchFamily="2" charset="-122"/>
                <a:ea typeface="Songti SC" panose="02010600040101010101" pitchFamily="2" charset="-122"/>
              </a:rPr>
              <a:t>）</a:t>
            </a:r>
          </a:p>
        </p:txBody>
      </p:sp>
      <p:sp>
        <p:nvSpPr>
          <p:cNvPr id="23" name="文本框 22">
            <a:extLst>
              <a:ext uri="{FF2B5EF4-FFF2-40B4-BE49-F238E27FC236}">
                <a16:creationId xmlns:a16="http://schemas.microsoft.com/office/drawing/2014/main" id="{F7325CBE-1463-434E-9AE6-0ABB18737F7E}"/>
              </a:ext>
            </a:extLst>
          </p:cNvPr>
          <p:cNvSpPr txBox="1"/>
          <p:nvPr/>
        </p:nvSpPr>
        <p:spPr>
          <a:xfrm>
            <a:off x="3257854" y="2043208"/>
            <a:ext cx="1462260" cy="646331"/>
          </a:xfrm>
          <a:prstGeom prst="rect">
            <a:avLst/>
          </a:prstGeom>
          <a:noFill/>
        </p:spPr>
        <p:txBody>
          <a:bodyPr wrap="none" rtlCol="0">
            <a:spAutoFit/>
          </a:bodyPr>
          <a:lstStyle/>
          <a:p>
            <a:pPr algn="ctr"/>
            <a:r>
              <a:rPr kumimoji="1" lang="zh-CN" altLang="en-US" b="1" dirty="0">
                <a:latin typeface="Songti SC" panose="02010600040101010101" pitchFamily="2" charset="-122"/>
                <a:ea typeface="Songti SC" panose="02010600040101010101" pitchFamily="2" charset="-122"/>
              </a:rPr>
              <a:t>编译</a:t>
            </a:r>
            <a:endParaRPr kumimoji="1" lang="en-US" altLang="zh-CN" b="1" dirty="0">
              <a:latin typeface="Songti SC" panose="02010600040101010101" pitchFamily="2" charset="-122"/>
              <a:ea typeface="Songti SC" panose="02010600040101010101" pitchFamily="2" charset="-122"/>
            </a:endParaRPr>
          </a:p>
          <a:p>
            <a:pPr algn="ctr"/>
            <a:r>
              <a:rPr kumimoji="1" lang="zh-CN" altLang="en-US" b="1" dirty="0">
                <a:latin typeface="Songti SC" panose="02010600040101010101" pitchFamily="2" charset="-122"/>
                <a:ea typeface="Songti SC" panose="02010600040101010101" pitchFamily="2" charset="-122"/>
              </a:rPr>
              <a:t>（</a:t>
            </a:r>
            <a:r>
              <a:rPr kumimoji="1" lang="en-US" altLang="zh-CN" b="1" dirty="0">
                <a:latin typeface="Songti SC" panose="02010600040101010101" pitchFamily="2" charset="-122"/>
                <a:ea typeface="Songti SC" panose="02010600040101010101" pitchFamily="2" charset="-122"/>
              </a:rPr>
              <a:t>compiler</a:t>
            </a:r>
            <a:r>
              <a:rPr kumimoji="1" lang="zh-CN" altLang="en-US" b="1" dirty="0">
                <a:latin typeface="Songti SC" panose="02010600040101010101" pitchFamily="2" charset="-122"/>
                <a:ea typeface="Songti SC" panose="02010600040101010101" pitchFamily="2" charset="-122"/>
              </a:rPr>
              <a:t>）</a:t>
            </a:r>
          </a:p>
        </p:txBody>
      </p:sp>
      <p:cxnSp>
        <p:nvCxnSpPr>
          <p:cNvPr id="25" name="直线箭头连接符 24">
            <a:extLst>
              <a:ext uri="{FF2B5EF4-FFF2-40B4-BE49-F238E27FC236}">
                <a16:creationId xmlns:a16="http://schemas.microsoft.com/office/drawing/2014/main" id="{5DDE59A8-FD0B-DB45-9268-08903FD0720A}"/>
              </a:ext>
            </a:extLst>
          </p:cNvPr>
          <p:cNvCxnSpPr>
            <a:cxnSpLocks/>
            <a:stCxn id="12" idx="3"/>
            <a:endCxn id="14" idx="1"/>
          </p:cNvCxnSpPr>
          <p:nvPr/>
        </p:nvCxnSpPr>
        <p:spPr>
          <a:xfrm flipV="1">
            <a:off x="5935706" y="2689539"/>
            <a:ext cx="1231427" cy="13964"/>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27" name="文本框 26">
            <a:extLst>
              <a:ext uri="{FF2B5EF4-FFF2-40B4-BE49-F238E27FC236}">
                <a16:creationId xmlns:a16="http://schemas.microsoft.com/office/drawing/2014/main" id="{59520257-9BC5-DA49-9C22-D24DF2889EB5}"/>
              </a:ext>
            </a:extLst>
          </p:cNvPr>
          <p:cNvSpPr txBox="1"/>
          <p:nvPr/>
        </p:nvSpPr>
        <p:spPr>
          <a:xfrm>
            <a:off x="5919871" y="2081931"/>
            <a:ext cx="1231427" cy="646331"/>
          </a:xfrm>
          <a:prstGeom prst="rect">
            <a:avLst/>
          </a:prstGeom>
          <a:noFill/>
        </p:spPr>
        <p:txBody>
          <a:bodyPr wrap="none" rtlCol="0">
            <a:spAutoFit/>
          </a:bodyPr>
          <a:lstStyle/>
          <a:p>
            <a:pPr algn="ctr"/>
            <a:r>
              <a:rPr kumimoji="1" lang="zh-CN" altLang="en-US" b="1" dirty="0">
                <a:latin typeface="Songti SC" panose="02010600040101010101" pitchFamily="2" charset="-122"/>
                <a:ea typeface="Songti SC" panose="02010600040101010101" pitchFamily="2" charset="-122"/>
              </a:rPr>
              <a:t>链接</a:t>
            </a:r>
            <a:endParaRPr kumimoji="1" lang="en-US" altLang="zh-CN" b="1" dirty="0">
              <a:latin typeface="Songti SC" panose="02010600040101010101" pitchFamily="2" charset="-122"/>
              <a:ea typeface="Songti SC" panose="02010600040101010101" pitchFamily="2" charset="-122"/>
            </a:endParaRPr>
          </a:p>
          <a:p>
            <a:pPr algn="ctr"/>
            <a:r>
              <a:rPr kumimoji="1" lang="zh-CN" altLang="en-US" b="1" dirty="0">
                <a:latin typeface="Songti SC" panose="02010600040101010101" pitchFamily="2" charset="-122"/>
                <a:ea typeface="Songti SC" panose="02010600040101010101" pitchFamily="2" charset="-122"/>
              </a:rPr>
              <a:t>（</a:t>
            </a:r>
            <a:r>
              <a:rPr kumimoji="1" lang="en-US" altLang="zh-CN" b="1" dirty="0">
                <a:latin typeface="Songti SC" panose="02010600040101010101" pitchFamily="2" charset="-122"/>
                <a:ea typeface="Songti SC" panose="02010600040101010101" pitchFamily="2" charset="-122"/>
              </a:rPr>
              <a:t>linker</a:t>
            </a:r>
            <a:r>
              <a:rPr kumimoji="1" lang="zh-CN" altLang="en-US" b="1" dirty="0">
                <a:latin typeface="Songti SC" panose="02010600040101010101" pitchFamily="2" charset="-122"/>
                <a:ea typeface="Songti SC" panose="02010600040101010101" pitchFamily="2" charset="-122"/>
              </a:rPr>
              <a:t>）</a:t>
            </a:r>
          </a:p>
        </p:txBody>
      </p:sp>
      <p:sp>
        <p:nvSpPr>
          <p:cNvPr id="36" name="文本框 35">
            <a:extLst>
              <a:ext uri="{FF2B5EF4-FFF2-40B4-BE49-F238E27FC236}">
                <a16:creationId xmlns:a16="http://schemas.microsoft.com/office/drawing/2014/main" id="{EE229FCC-5CA2-294B-987C-411666D21DCA}"/>
              </a:ext>
            </a:extLst>
          </p:cNvPr>
          <p:cNvSpPr txBox="1"/>
          <p:nvPr/>
        </p:nvSpPr>
        <p:spPr>
          <a:xfrm>
            <a:off x="2526687" y="2789599"/>
            <a:ext cx="415498" cy="369332"/>
          </a:xfrm>
          <a:prstGeom prst="rect">
            <a:avLst/>
          </a:prstGeom>
          <a:noFill/>
        </p:spPr>
        <p:txBody>
          <a:bodyPr wrap="none" rtlCol="0">
            <a:spAutoFit/>
          </a:bodyPr>
          <a:lstStyle/>
          <a:p>
            <a:r>
              <a:rPr kumimoji="1" lang="en-US" altLang="zh-CN" dirty="0"/>
              <a:t>①</a:t>
            </a:r>
            <a:endParaRPr kumimoji="1" lang="zh-CN" altLang="en-US" dirty="0"/>
          </a:p>
        </p:txBody>
      </p:sp>
      <p:sp>
        <p:nvSpPr>
          <p:cNvPr id="37" name="文本框 36">
            <a:extLst>
              <a:ext uri="{FF2B5EF4-FFF2-40B4-BE49-F238E27FC236}">
                <a16:creationId xmlns:a16="http://schemas.microsoft.com/office/drawing/2014/main" id="{6D59D6D5-90B4-B843-BC76-BB1041295ECB}"/>
              </a:ext>
            </a:extLst>
          </p:cNvPr>
          <p:cNvSpPr txBox="1"/>
          <p:nvPr/>
        </p:nvSpPr>
        <p:spPr>
          <a:xfrm>
            <a:off x="3781235" y="2789599"/>
            <a:ext cx="415498" cy="369332"/>
          </a:xfrm>
          <a:prstGeom prst="rect">
            <a:avLst/>
          </a:prstGeom>
          <a:noFill/>
        </p:spPr>
        <p:txBody>
          <a:bodyPr wrap="none" rtlCol="0">
            <a:spAutoFit/>
          </a:bodyPr>
          <a:lstStyle/>
          <a:p>
            <a:r>
              <a:rPr kumimoji="1" lang="en-US" altLang="zh-CN" dirty="0"/>
              <a:t>②</a:t>
            </a:r>
            <a:endParaRPr kumimoji="1" lang="zh-CN" altLang="en-US" dirty="0"/>
          </a:p>
        </p:txBody>
      </p:sp>
      <p:sp>
        <p:nvSpPr>
          <p:cNvPr id="38" name="文本框 37">
            <a:extLst>
              <a:ext uri="{FF2B5EF4-FFF2-40B4-BE49-F238E27FC236}">
                <a16:creationId xmlns:a16="http://schemas.microsoft.com/office/drawing/2014/main" id="{D041C8C9-8E38-5D4A-9928-E1B6B758573C}"/>
              </a:ext>
            </a:extLst>
          </p:cNvPr>
          <p:cNvSpPr txBox="1"/>
          <p:nvPr/>
        </p:nvSpPr>
        <p:spPr>
          <a:xfrm>
            <a:off x="6343670" y="2789599"/>
            <a:ext cx="415498" cy="369332"/>
          </a:xfrm>
          <a:prstGeom prst="rect">
            <a:avLst/>
          </a:prstGeom>
          <a:noFill/>
        </p:spPr>
        <p:txBody>
          <a:bodyPr wrap="none" rtlCol="0">
            <a:spAutoFit/>
          </a:bodyPr>
          <a:lstStyle/>
          <a:p>
            <a:r>
              <a:rPr kumimoji="1" lang="en-US" altLang="zh-CN" dirty="0"/>
              <a:t>③</a:t>
            </a:r>
            <a:endParaRPr kumimoji="1" lang="zh-CN" altLang="en-US" dirty="0"/>
          </a:p>
        </p:txBody>
      </p:sp>
      <p:sp>
        <p:nvSpPr>
          <p:cNvPr id="42" name="文本框 41">
            <a:extLst>
              <a:ext uri="{FF2B5EF4-FFF2-40B4-BE49-F238E27FC236}">
                <a16:creationId xmlns:a16="http://schemas.microsoft.com/office/drawing/2014/main" id="{AF0EFCB5-633B-AA4C-945D-5029C9C4D2A1}"/>
              </a:ext>
            </a:extLst>
          </p:cNvPr>
          <p:cNvSpPr txBox="1"/>
          <p:nvPr/>
        </p:nvSpPr>
        <p:spPr>
          <a:xfrm>
            <a:off x="258210" y="1563145"/>
            <a:ext cx="1845826" cy="646331"/>
          </a:xfrm>
          <a:prstGeom prst="rect">
            <a:avLst/>
          </a:prstGeom>
          <a:noFill/>
        </p:spPr>
        <p:txBody>
          <a:bodyPr wrap="none" rtlCol="0">
            <a:spAutoFit/>
          </a:bodyPr>
          <a:lstStyle/>
          <a:p>
            <a:pPr algn="ct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源文件</a:t>
            </a:r>
            <a:endParaRPr kumimoji="1" lang="en-US" altLang="zh-CN" dirty="0">
              <a:solidFill>
                <a:schemeClr val="accent4">
                  <a:lumMod val="75000"/>
                </a:schemeClr>
              </a:solidFill>
              <a:latin typeface="Microsoft YaHei" panose="020B0503020204020204" pitchFamily="34" charset="-122"/>
              <a:ea typeface="Microsoft YaHei" panose="020B0503020204020204" pitchFamily="34" charset="-122"/>
            </a:endParaRPr>
          </a:p>
          <a:p>
            <a:pPr algn="ct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a:t>
            </a:r>
            <a:r>
              <a:rPr kumimoji="1" lang="en-US" altLang="zh-CN" dirty="0">
                <a:solidFill>
                  <a:schemeClr val="accent4">
                    <a:lumMod val="75000"/>
                  </a:schemeClr>
                </a:solidFill>
                <a:latin typeface="Microsoft YaHei" panose="020B0503020204020204" pitchFamily="34" charset="-122"/>
                <a:ea typeface="Microsoft YaHei" panose="020B0503020204020204" pitchFamily="34" charset="-122"/>
              </a:rPr>
              <a:t>source</a:t>
            </a: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 </a:t>
            </a:r>
            <a:r>
              <a:rPr kumimoji="1" lang="en-US" altLang="zh-CN" dirty="0">
                <a:solidFill>
                  <a:schemeClr val="accent4">
                    <a:lumMod val="75000"/>
                  </a:schemeClr>
                </a:solidFill>
                <a:latin typeface="Microsoft YaHei" panose="020B0503020204020204" pitchFamily="34" charset="-122"/>
                <a:ea typeface="Microsoft YaHei" panose="020B0503020204020204" pitchFamily="34" charset="-122"/>
              </a:rPr>
              <a:t>file</a:t>
            </a: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a:t>
            </a:r>
          </a:p>
        </p:txBody>
      </p:sp>
      <p:sp>
        <p:nvSpPr>
          <p:cNvPr id="43" name="文本框 42">
            <a:extLst>
              <a:ext uri="{FF2B5EF4-FFF2-40B4-BE49-F238E27FC236}">
                <a16:creationId xmlns:a16="http://schemas.microsoft.com/office/drawing/2014/main" id="{80D33794-F0D6-D54A-9E86-BBC69EAEA319}"/>
              </a:ext>
            </a:extLst>
          </p:cNvPr>
          <p:cNvSpPr txBox="1"/>
          <p:nvPr/>
        </p:nvSpPr>
        <p:spPr>
          <a:xfrm>
            <a:off x="4422318" y="1533097"/>
            <a:ext cx="1737975" cy="646331"/>
          </a:xfrm>
          <a:prstGeom prst="rect">
            <a:avLst/>
          </a:prstGeom>
          <a:noFill/>
        </p:spPr>
        <p:txBody>
          <a:bodyPr wrap="none" rtlCol="0">
            <a:spAutoFit/>
          </a:bodyPr>
          <a:lstStyle/>
          <a:p>
            <a:pPr algn="ct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目标文件</a:t>
            </a:r>
            <a:endParaRPr kumimoji="1" lang="en-US" altLang="zh-CN" dirty="0">
              <a:solidFill>
                <a:schemeClr val="accent4">
                  <a:lumMod val="75000"/>
                </a:schemeClr>
              </a:solidFill>
              <a:latin typeface="Microsoft YaHei" panose="020B0503020204020204" pitchFamily="34" charset="-122"/>
              <a:ea typeface="Microsoft YaHei" panose="020B0503020204020204" pitchFamily="34" charset="-122"/>
            </a:endParaRPr>
          </a:p>
          <a:p>
            <a:pPr algn="ct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a:t>
            </a:r>
            <a:r>
              <a:rPr kumimoji="1" lang="en-US" altLang="zh-CN" dirty="0">
                <a:solidFill>
                  <a:schemeClr val="accent4">
                    <a:lumMod val="75000"/>
                  </a:schemeClr>
                </a:solidFill>
                <a:latin typeface="Microsoft YaHei" panose="020B0503020204020204" pitchFamily="34" charset="-122"/>
                <a:ea typeface="Microsoft YaHei" panose="020B0503020204020204" pitchFamily="34" charset="-122"/>
              </a:rPr>
              <a:t>object</a:t>
            </a: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 </a:t>
            </a:r>
            <a:r>
              <a:rPr kumimoji="1" lang="en-US" altLang="zh-CN" dirty="0">
                <a:solidFill>
                  <a:schemeClr val="accent4">
                    <a:lumMod val="75000"/>
                  </a:schemeClr>
                </a:solidFill>
                <a:latin typeface="Microsoft YaHei" panose="020B0503020204020204" pitchFamily="34" charset="-122"/>
                <a:ea typeface="Microsoft YaHei" panose="020B0503020204020204" pitchFamily="34" charset="-122"/>
              </a:rPr>
              <a:t>file</a:t>
            </a: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a:t>
            </a:r>
          </a:p>
        </p:txBody>
      </p:sp>
      <p:sp>
        <p:nvSpPr>
          <p:cNvPr id="44" name="文本框 43">
            <a:extLst>
              <a:ext uri="{FF2B5EF4-FFF2-40B4-BE49-F238E27FC236}">
                <a16:creationId xmlns:a16="http://schemas.microsoft.com/office/drawing/2014/main" id="{D2B1DF05-4413-0848-92B7-ADB97325017D}"/>
              </a:ext>
            </a:extLst>
          </p:cNvPr>
          <p:cNvSpPr txBox="1"/>
          <p:nvPr/>
        </p:nvSpPr>
        <p:spPr>
          <a:xfrm>
            <a:off x="6801756" y="1533097"/>
            <a:ext cx="2084033" cy="646331"/>
          </a:xfrm>
          <a:prstGeom prst="rect">
            <a:avLst/>
          </a:prstGeom>
          <a:noFill/>
        </p:spPr>
        <p:txBody>
          <a:bodyPr wrap="none" rtlCol="0">
            <a:spAutoFit/>
          </a:bodyPr>
          <a:lstStyle/>
          <a:p>
            <a:pPr algn="ct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可执行文件</a:t>
            </a:r>
            <a:endParaRPr kumimoji="1" lang="en-US" altLang="zh-CN" dirty="0">
              <a:solidFill>
                <a:schemeClr val="accent4">
                  <a:lumMod val="75000"/>
                </a:schemeClr>
              </a:solidFill>
              <a:latin typeface="Microsoft YaHei" panose="020B0503020204020204" pitchFamily="34" charset="-122"/>
              <a:ea typeface="Microsoft YaHei" panose="020B0503020204020204" pitchFamily="34" charset="-122"/>
            </a:endParaRPr>
          </a:p>
          <a:p>
            <a:pPr algn="ct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a:t>
            </a:r>
            <a:r>
              <a:rPr kumimoji="1" lang="en-US" altLang="zh-CN" dirty="0">
                <a:solidFill>
                  <a:schemeClr val="accent4">
                    <a:lumMod val="75000"/>
                  </a:schemeClr>
                </a:solidFill>
                <a:latin typeface="Microsoft YaHei" panose="020B0503020204020204" pitchFamily="34" charset="-122"/>
                <a:ea typeface="Microsoft YaHei" panose="020B0503020204020204" pitchFamily="34" charset="-122"/>
              </a:rPr>
              <a:t>executive</a:t>
            </a: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 </a:t>
            </a:r>
            <a:r>
              <a:rPr kumimoji="1" lang="en-US" altLang="zh-CN" dirty="0">
                <a:solidFill>
                  <a:schemeClr val="accent4">
                    <a:lumMod val="75000"/>
                  </a:schemeClr>
                </a:solidFill>
                <a:latin typeface="Microsoft YaHei" panose="020B0503020204020204" pitchFamily="34" charset="-122"/>
                <a:ea typeface="Microsoft YaHei" panose="020B0503020204020204" pitchFamily="34" charset="-122"/>
              </a:rPr>
              <a:t>file</a:t>
            </a:r>
            <a:r>
              <a:rPr kumimoji="1" lang="zh-CN" altLang="en-US" dirty="0">
                <a:solidFill>
                  <a:schemeClr val="accent4">
                    <a:lumMod val="75000"/>
                  </a:schemeClr>
                </a:solidFill>
                <a:latin typeface="Microsoft YaHei" panose="020B0503020204020204" pitchFamily="34" charset="-122"/>
                <a:ea typeface="Microsoft YaHei" panose="020B0503020204020204" pitchFamily="34" charset="-122"/>
              </a:rPr>
              <a:t>）</a:t>
            </a:r>
          </a:p>
        </p:txBody>
      </p:sp>
      <p:sp>
        <p:nvSpPr>
          <p:cNvPr id="46" name="文本框 45">
            <a:extLst>
              <a:ext uri="{FF2B5EF4-FFF2-40B4-BE49-F238E27FC236}">
                <a16:creationId xmlns:a16="http://schemas.microsoft.com/office/drawing/2014/main" id="{B142D266-3B8F-F54F-9EDB-682FA093AA71}"/>
              </a:ext>
            </a:extLst>
          </p:cNvPr>
          <p:cNvSpPr txBox="1"/>
          <p:nvPr/>
        </p:nvSpPr>
        <p:spPr>
          <a:xfrm>
            <a:off x="3257854" y="5510107"/>
            <a:ext cx="5522666" cy="369332"/>
          </a:xfrm>
          <a:prstGeom prst="rect">
            <a:avLst/>
          </a:prstGeom>
          <a:solidFill>
            <a:srgbClr val="FFBF04"/>
          </a:solidFill>
          <a:effectLst>
            <a:outerShdw blurRad="50800" dist="38100" dir="2700000" algn="tl" rotWithShape="0">
              <a:prstClr val="black">
                <a:alpha val="40000"/>
              </a:prstClr>
            </a:outerShdw>
          </a:effectLst>
        </p:spPr>
        <p:txBody>
          <a:bodyPr wrap="none" rtlCol="0">
            <a:spAutoFit/>
          </a:bodyPr>
          <a:lstStyle/>
          <a:p>
            <a:r>
              <a:rPr kumimoji="1" lang="zh-CN" altLang="en-US" b="1" dirty="0">
                <a:latin typeface="Songti SC" panose="02010600040101010101" pitchFamily="2" charset="-122"/>
                <a:ea typeface="Songti SC" panose="02010600040101010101" pitchFamily="2" charset="-122"/>
              </a:rPr>
              <a:t>在</a:t>
            </a:r>
            <a:r>
              <a:rPr kumimoji="1" lang="en-US" altLang="zh-CN" b="1" dirty="0">
                <a:latin typeface="Songti SC" panose="02010600040101010101" pitchFamily="2" charset="-122"/>
                <a:ea typeface="Songti SC" panose="02010600040101010101" pitchFamily="2" charset="-122"/>
              </a:rPr>
              <a:t>IDE</a:t>
            </a:r>
            <a:r>
              <a:rPr kumimoji="1" lang="zh-CN" altLang="en-US" b="1" dirty="0">
                <a:latin typeface="Songti SC" panose="02010600040101010101" pitchFamily="2" charset="-122"/>
                <a:ea typeface="Songti SC" panose="02010600040101010101" pitchFamily="2" charset="-122"/>
              </a:rPr>
              <a:t>中的操作为：组建（</a:t>
            </a:r>
            <a:r>
              <a:rPr kumimoji="1" lang="en-US" altLang="zh-CN" b="1" dirty="0">
                <a:latin typeface="Songti SC" panose="02010600040101010101" pitchFamily="2" charset="-122"/>
                <a:ea typeface="Songti SC" panose="02010600040101010101" pitchFamily="2" charset="-122"/>
              </a:rPr>
              <a:t>build</a:t>
            </a:r>
            <a:r>
              <a:rPr kumimoji="1" lang="zh-CN" altLang="en-US" b="1" dirty="0">
                <a:latin typeface="Songti SC" panose="02010600040101010101" pitchFamily="2" charset="-122"/>
                <a:ea typeface="Songti SC" panose="02010600040101010101" pitchFamily="2" charset="-122"/>
              </a:rPr>
              <a:t>）</a:t>
            </a:r>
            <a:r>
              <a:rPr kumimoji="1" lang="en-US" altLang="zh-CN" b="1" dirty="0">
                <a:latin typeface="Songti SC" panose="02010600040101010101" pitchFamily="2" charset="-122"/>
                <a:ea typeface="Songti SC" panose="02010600040101010101" pitchFamily="2" charset="-122"/>
              </a:rPr>
              <a:t>→</a:t>
            </a:r>
            <a:r>
              <a:rPr kumimoji="1" lang="zh-CN" altLang="en-US" b="1" dirty="0">
                <a:latin typeface="Songti SC" panose="02010600040101010101" pitchFamily="2" charset="-122"/>
                <a:ea typeface="Songti SC" panose="02010600040101010101" pitchFamily="2" charset="-122"/>
              </a:rPr>
              <a:t> 执行（</a:t>
            </a:r>
            <a:r>
              <a:rPr kumimoji="1" lang="en-US" altLang="zh-CN" b="1" dirty="0">
                <a:latin typeface="Songti SC" panose="02010600040101010101" pitchFamily="2" charset="-122"/>
                <a:ea typeface="Songti SC" panose="02010600040101010101" pitchFamily="2" charset="-122"/>
              </a:rPr>
              <a:t>execute</a:t>
            </a:r>
            <a:r>
              <a:rPr kumimoji="1" lang="zh-CN" altLang="en-US" b="1" dirty="0">
                <a:latin typeface="Songti SC" panose="02010600040101010101" pitchFamily="2" charset="-122"/>
                <a:ea typeface="Songti SC" panose="02010600040101010101" pitchFamily="2" charset="-122"/>
              </a:rPr>
              <a:t>）</a:t>
            </a:r>
          </a:p>
        </p:txBody>
      </p:sp>
    </p:spTree>
    <p:extLst>
      <p:ext uri="{BB962C8B-B14F-4D97-AF65-F5344CB8AC3E}">
        <p14:creationId xmlns:p14="http://schemas.microsoft.com/office/powerpoint/2010/main" val="4148789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blinds(horizontal)">
                                      <p:cBhvr>
                                        <p:cTn id="21" dur="500"/>
                                        <p:tgtEl>
                                          <p:spTgt spid="16"/>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blinds(horizontal)">
                                      <p:cBhvr>
                                        <p:cTn id="24" dur="500"/>
                                        <p:tgtEl>
                                          <p:spTgt spid="17"/>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blinds(horizontal)">
                                      <p:cBhvr>
                                        <p:cTn id="27" dur="500"/>
                                        <p:tgtEl>
                                          <p:spTgt spid="3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0">
                                            <p:txEl>
                                              <p:pRg st="0" end="0"/>
                                            </p:txEl>
                                          </p:spTgt>
                                        </p:tgtEl>
                                        <p:attrNameLst>
                                          <p:attrName>style.visibility</p:attrName>
                                        </p:attrNameLst>
                                      </p:cBhvr>
                                      <p:to>
                                        <p:strVal val="visible"/>
                                      </p:to>
                                    </p:set>
                                    <p:animEffect transition="in" filter="blinds(horizontal)">
                                      <p:cBhvr>
                                        <p:cTn id="32" dur="500"/>
                                        <p:tgtEl>
                                          <p:spTgt spid="20">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blinds(horizontal)">
                                      <p:cBhvr>
                                        <p:cTn id="37" dur="500"/>
                                        <p:tgtEl>
                                          <p:spTgt spid="23"/>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blinds(horizontal)">
                                      <p:cBhvr>
                                        <p:cTn id="40" dur="500"/>
                                        <p:tgtEl>
                                          <p:spTgt spid="37"/>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20">
                                            <p:txEl>
                                              <p:pRg st="1" end="1"/>
                                            </p:txEl>
                                          </p:spTgt>
                                        </p:tgtEl>
                                        <p:attrNameLst>
                                          <p:attrName>style.visibility</p:attrName>
                                        </p:attrNameLst>
                                      </p:cBhvr>
                                      <p:to>
                                        <p:strVal val="visible"/>
                                      </p:to>
                                    </p:set>
                                    <p:animEffect transition="in" filter="blinds(horizontal)">
                                      <p:cBhvr>
                                        <p:cTn id="45" dur="500"/>
                                        <p:tgtEl>
                                          <p:spTgt spid="20">
                                            <p:txEl>
                                              <p:pRg st="1" end="1"/>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43"/>
                                        </p:tgtEl>
                                        <p:attrNameLst>
                                          <p:attrName>style.visibility</p:attrName>
                                        </p:attrNameLst>
                                      </p:cBhvr>
                                      <p:to>
                                        <p:strVal val="visible"/>
                                      </p:to>
                                    </p:set>
                                    <p:animEffect transition="in" filter="blinds(horizontal)">
                                      <p:cBhvr>
                                        <p:cTn id="50" dur="500"/>
                                        <p:tgtEl>
                                          <p:spTgt spid="43"/>
                                        </p:tgtEl>
                                      </p:cBhvr>
                                    </p:animEffect>
                                  </p:childTnLst>
                                </p:cTn>
                              </p:par>
                              <p:par>
                                <p:cTn id="51" presetID="3" presetClass="entr" presetSubtype="10" fill="hold" grpId="0" nodeType="with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blinds(horizontal)">
                                      <p:cBhvr>
                                        <p:cTn id="53" dur="500"/>
                                        <p:tgtEl>
                                          <p:spTgt spid="12"/>
                                        </p:tgtEl>
                                      </p:cBhvr>
                                    </p:animEffect>
                                  </p:childTnLst>
                                </p:cTn>
                              </p:par>
                            </p:childTnLst>
                          </p:cTn>
                        </p:par>
                      </p:childTnLst>
                    </p:cTn>
                  </p:par>
                  <p:par>
                    <p:cTn id="54" fill="hold">
                      <p:stCondLst>
                        <p:cond delay="indefinite"/>
                      </p:stCondLst>
                      <p:childTnLst>
                        <p:par>
                          <p:cTn id="55" fill="hold">
                            <p:stCondLst>
                              <p:cond delay="0"/>
                            </p:stCondLst>
                            <p:childTnLst>
                              <p:par>
                                <p:cTn id="56" presetID="3" presetClass="entr" presetSubtype="10" fill="hold" nodeType="clickEffect">
                                  <p:stCondLst>
                                    <p:cond delay="0"/>
                                  </p:stCondLst>
                                  <p:childTnLst>
                                    <p:set>
                                      <p:cBhvr>
                                        <p:cTn id="57" dur="1" fill="hold">
                                          <p:stCondLst>
                                            <p:cond delay="0"/>
                                          </p:stCondLst>
                                        </p:cTn>
                                        <p:tgtEl>
                                          <p:spTgt spid="25"/>
                                        </p:tgtEl>
                                        <p:attrNameLst>
                                          <p:attrName>style.visibility</p:attrName>
                                        </p:attrNameLst>
                                      </p:cBhvr>
                                      <p:to>
                                        <p:strVal val="visible"/>
                                      </p:to>
                                    </p:set>
                                    <p:animEffect transition="in" filter="blinds(horizontal)">
                                      <p:cBhvr>
                                        <p:cTn id="58" dur="500"/>
                                        <p:tgtEl>
                                          <p:spTgt spid="25"/>
                                        </p:tgtEl>
                                      </p:cBhvr>
                                    </p:animEffect>
                                  </p:childTnLst>
                                </p:cTn>
                              </p:par>
                              <p:par>
                                <p:cTn id="59" presetID="3" presetClass="entr" presetSubtype="10" fill="hold" grpId="0" nodeType="withEffect">
                                  <p:stCondLst>
                                    <p:cond delay="0"/>
                                  </p:stCondLst>
                                  <p:childTnLst>
                                    <p:set>
                                      <p:cBhvr>
                                        <p:cTn id="60" dur="1" fill="hold">
                                          <p:stCondLst>
                                            <p:cond delay="0"/>
                                          </p:stCondLst>
                                        </p:cTn>
                                        <p:tgtEl>
                                          <p:spTgt spid="27"/>
                                        </p:tgtEl>
                                        <p:attrNameLst>
                                          <p:attrName>style.visibility</p:attrName>
                                        </p:attrNameLst>
                                      </p:cBhvr>
                                      <p:to>
                                        <p:strVal val="visible"/>
                                      </p:to>
                                    </p:set>
                                    <p:animEffect transition="in" filter="blinds(horizontal)">
                                      <p:cBhvr>
                                        <p:cTn id="61" dur="500"/>
                                        <p:tgtEl>
                                          <p:spTgt spid="27"/>
                                        </p:tgtEl>
                                      </p:cBhvr>
                                    </p:animEffect>
                                  </p:childTnLst>
                                </p:cTn>
                              </p:par>
                              <p:par>
                                <p:cTn id="62" presetID="3" presetClass="entr" presetSubtype="10" fill="hold" grpId="0" nodeType="withEffect">
                                  <p:stCondLst>
                                    <p:cond delay="0"/>
                                  </p:stCondLst>
                                  <p:childTnLst>
                                    <p:set>
                                      <p:cBhvr>
                                        <p:cTn id="63" dur="1" fill="hold">
                                          <p:stCondLst>
                                            <p:cond delay="0"/>
                                          </p:stCondLst>
                                        </p:cTn>
                                        <p:tgtEl>
                                          <p:spTgt spid="38"/>
                                        </p:tgtEl>
                                        <p:attrNameLst>
                                          <p:attrName>style.visibility</p:attrName>
                                        </p:attrNameLst>
                                      </p:cBhvr>
                                      <p:to>
                                        <p:strVal val="visible"/>
                                      </p:to>
                                    </p:set>
                                    <p:animEffect transition="in" filter="blinds(horizontal)">
                                      <p:cBhvr>
                                        <p:cTn id="64" dur="500"/>
                                        <p:tgtEl>
                                          <p:spTgt spid="38"/>
                                        </p:tgtEl>
                                      </p:cBhvr>
                                    </p:animEffect>
                                  </p:childTnLst>
                                </p:cTn>
                              </p:par>
                            </p:childTnLst>
                          </p:cTn>
                        </p:par>
                      </p:childTnLst>
                    </p:cTn>
                  </p:par>
                  <p:par>
                    <p:cTn id="65" fill="hold">
                      <p:stCondLst>
                        <p:cond delay="indefinite"/>
                      </p:stCondLst>
                      <p:childTnLst>
                        <p:par>
                          <p:cTn id="66" fill="hold">
                            <p:stCondLst>
                              <p:cond delay="0"/>
                            </p:stCondLst>
                            <p:childTnLst>
                              <p:par>
                                <p:cTn id="67" presetID="3" presetClass="entr" presetSubtype="10" fill="hold" nodeType="clickEffect">
                                  <p:stCondLst>
                                    <p:cond delay="0"/>
                                  </p:stCondLst>
                                  <p:childTnLst>
                                    <p:set>
                                      <p:cBhvr>
                                        <p:cTn id="68" dur="1" fill="hold">
                                          <p:stCondLst>
                                            <p:cond delay="0"/>
                                          </p:stCondLst>
                                        </p:cTn>
                                        <p:tgtEl>
                                          <p:spTgt spid="20">
                                            <p:txEl>
                                              <p:pRg st="2" end="2"/>
                                            </p:txEl>
                                          </p:spTgt>
                                        </p:tgtEl>
                                        <p:attrNameLst>
                                          <p:attrName>style.visibility</p:attrName>
                                        </p:attrNameLst>
                                      </p:cBhvr>
                                      <p:to>
                                        <p:strVal val="visible"/>
                                      </p:to>
                                    </p:set>
                                    <p:animEffect transition="in" filter="blinds(horizontal)">
                                      <p:cBhvr>
                                        <p:cTn id="69" dur="500"/>
                                        <p:tgtEl>
                                          <p:spTgt spid="20">
                                            <p:txEl>
                                              <p:pRg st="2" end="2"/>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3" presetClass="entr" presetSubtype="10" fill="hold" grpId="0" nodeType="clickEffect">
                                  <p:stCondLst>
                                    <p:cond delay="0"/>
                                  </p:stCondLst>
                                  <p:childTnLst>
                                    <p:set>
                                      <p:cBhvr>
                                        <p:cTn id="73" dur="1" fill="hold">
                                          <p:stCondLst>
                                            <p:cond delay="0"/>
                                          </p:stCondLst>
                                        </p:cTn>
                                        <p:tgtEl>
                                          <p:spTgt spid="14"/>
                                        </p:tgtEl>
                                        <p:attrNameLst>
                                          <p:attrName>style.visibility</p:attrName>
                                        </p:attrNameLst>
                                      </p:cBhvr>
                                      <p:to>
                                        <p:strVal val="visible"/>
                                      </p:to>
                                    </p:set>
                                    <p:animEffect transition="in" filter="blinds(horizontal)">
                                      <p:cBhvr>
                                        <p:cTn id="74" dur="500"/>
                                        <p:tgtEl>
                                          <p:spTgt spid="14"/>
                                        </p:tgtEl>
                                      </p:cBhvr>
                                    </p:animEffect>
                                  </p:childTnLst>
                                </p:cTn>
                              </p:par>
                              <p:par>
                                <p:cTn id="75" presetID="3" presetClass="entr" presetSubtype="10"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blinds(horizontal)">
                                      <p:cBhvr>
                                        <p:cTn id="77" dur="500"/>
                                        <p:tgtEl>
                                          <p:spTgt spid="44"/>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20">
                                            <p:txEl>
                                              <p:pRg st="3" end="3"/>
                                            </p:txEl>
                                          </p:spTgt>
                                        </p:tgtEl>
                                        <p:attrNameLst>
                                          <p:attrName>style.visibility</p:attrName>
                                        </p:attrNameLst>
                                      </p:cBhvr>
                                      <p:to>
                                        <p:strVal val="visible"/>
                                      </p:to>
                                    </p:set>
                                    <p:animEffect transition="in" filter="blinds(horizontal)">
                                      <p:cBhvr>
                                        <p:cTn id="82" dur="500"/>
                                        <p:tgtEl>
                                          <p:spTgt spid="20">
                                            <p:txEl>
                                              <p:pRg st="3" end="3"/>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41"/>
                                        </p:tgtEl>
                                        <p:attrNameLst>
                                          <p:attrName>style.visibility</p:attrName>
                                        </p:attrNameLst>
                                      </p:cBhvr>
                                      <p:to>
                                        <p:strVal val="visible"/>
                                      </p:to>
                                    </p:set>
                                    <p:animEffect transition="in" filter="blinds(horizontal)">
                                      <p:cBhvr>
                                        <p:cTn id="87" dur="500"/>
                                        <p:tgtEl>
                                          <p:spTgt spid="41"/>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46"/>
                                        </p:tgtEl>
                                        <p:attrNameLst>
                                          <p:attrName>style.visibility</p:attrName>
                                        </p:attrNameLst>
                                      </p:cBhvr>
                                      <p:to>
                                        <p:strVal val="visible"/>
                                      </p:to>
                                    </p:set>
                                    <p:animEffect transition="in" filter="blinds(horizontal)">
                                      <p:cBhvr>
                                        <p:cTn id="9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41" grpId="0" animBg="1"/>
      <p:bldP spid="11" grpId="0" animBg="1"/>
      <p:bldP spid="12" grpId="0" animBg="1"/>
      <p:bldP spid="14" grpId="0" animBg="1"/>
      <p:bldP spid="17" grpId="0"/>
      <p:bldP spid="23" grpId="0"/>
      <p:bldP spid="27" grpId="0"/>
      <p:bldP spid="36" grpId="0"/>
      <p:bldP spid="37" grpId="0"/>
      <p:bldP spid="38" grpId="0"/>
      <p:bldP spid="42" grpId="0"/>
      <p:bldP spid="43" grpId="0"/>
      <p:bldP spid="44" grpId="0"/>
      <p:bldP spid="4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p:txBody>
          <a:bodyPr>
            <a:normAutofit/>
          </a:bodyPr>
          <a:lstStyle/>
          <a:p>
            <a:pPr algn="ctr"/>
            <a:r>
              <a:rPr lang="en-US" sz="4000" b="1" dirty="0">
                <a:latin typeface="Songti SC Black" panose="02010600040101010101" pitchFamily="2" charset="-122"/>
                <a:ea typeface="Songti SC Black" panose="02010600040101010101" pitchFamily="2" charset="-122"/>
                <a:cs typeface="Arial Narrow" panose="020B0604020202020204" pitchFamily="34" charset="0"/>
              </a:rPr>
              <a:t>关于编译器和C语言的诸多方言</a:t>
            </a:r>
            <a:endParaRPr lang="en-CN" sz="4000" b="1" dirty="0">
              <a:latin typeface="Songti SC Black" panose="02010600040101010101" pitchFamily="2" charset="-122"/>
              <a:ea typeface="Songti SC Black"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13</a:t>
            </a:fld>
            <a:endParaRPr lang="en-CN"/>
          </a:p>
        </p:txBody>
      </p:sp>
      <p:sp>
        <p:nvSpPr>
          <p:cNvPr id="6" name="Content Placeholder 2">
            <a:extLst>
              <a:ext uri="{FF2B5EF4-FFF2-40B4-BE49-F238E27FC236}">
                <a16:creationId xmlns:a16="http://schemas.microsoft.com/office/drawing/2014/main" id="{F7611384-3926-B244-B75F-F851CCF84E9A}"/>
              </a:ext>
            </a:extLst>
          </p:cNvPr>
          <p:cNvSpPr txBox="1">
            <a:spLocks/>
          </p:cNvSpPr>
          <p:nvPr/>
        </p:nvSpPr>
        <p:spPr>
          <a:xfrm>
            <a:off x="628650" y="1810240"/>
            <a:ext cx="7886700" cy="412771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5000"/>
              </a:lnSpc>
              <a:buFont typeface="Wingdings" pitchFamily="2" charset="2"/>
              <a:buChar char="Ø"/>
            </a:pP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的编译器有很多种：</a:t>
            </a:r>
            <a:r>
              <a:rPr lang="en-US" altLang="zh-CN" sz="2000" b="1" dirty="0">
                <a:latin typeface="Songti SC" panose="02010600040101010101" pitchFamily="2" charset="-122"/>
                <a:ea typeface="Songti SC" panose="02010600040101010101" pitchFamily="2" charset="-122"/>
              </a:rPr>
              <a:t>GCC</a:t>
            </a:r>
            <a:r>
              <a:rPr lang="zh-CN" altLang="en-US" sz="2000" b="1" dirty="0">
                <a:latin typeface="Songti SC" panose="02010600040101010101" pitchFamily="2" charset="-122"/>
                <a:ea typeface="Songti SC" panose="02010600040101010101" pitchFamily="2" charset="-122"/>
              </a:rPr>
              <a:t>、</a:t>
            </a:r>
            <a:r>
              <a:rPr lang="en-US" altLang="zh-CN" sz="2000" b="1" dirty="0">
                <a:latin typeface="Songti SC" panose="02010600040101010101" pitchFamily="2" charset="-122"/>
                <a:ea typeface="Songti SC" panose="02010600040101010101" pitchFamily="2" charset="-122"/>
              </a:rPr>
              <a:t>TCC</a:t>
            </a:r>
            <a:r>
              <a:rPr lang="zh-CN" altLang="en-US" sz="2000" b="1" dirty="0">
                <a:latin typeface="Songti SC" panose="02010600040101010101" pitchFamily="2" charset="-122"/>
                <a:ea typeface="Songti SC" panose="02010600040101010101" pitchFamily="2" charset="-122"/>
              </a:rPr>
              <a:t>、</a:t>
            </a:r>
            <a:r>
              <a:rPr lang="en-US" altLang="zh-CN" sz="2000" b="1" dirty="0">
                <a:latin typeface="Songti SC" panose="02010600040101010101" pitchFamily="2" charset="-122"/>
                <a:ea typeface="Songti SC" panose="02010600040101010101" pitchFamily="2" charset="-122"/>
              </a:rPr>
              <a:t>MSVC</a:t>
            </a:r>
            <a:r>
              <a:rPr lang="zh-CN" altLang="en-US" sz="2000" b="1" dirty="0">
                <a:latin typeface="Songti SC" panose="02010600040101010101" pitchFamily="2" charset="-122"/>
                <a:ea typeface="Songti SC" panose="02010600040101010101" pitchFamily="2" charset="-122"/>
              </a:rPr>
              <a:t>等，可以说每种操作系统平台都有各自相对最好的</a:t>
            </a: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编译器。</a:t>
            </a:r>
            <a:endParaRPr lang="en-US" altLang="zh-CN" sz="2000" b="1" dirty="0">
              <a:latin typeface="Songti SC" panose="02010600040101010101" pitchFamily="2" charset="-122"/>
              <a:ea typeface="Songti SC" panose="02010600040101010101" pitchFamily="2" charset="-122"/>
            </a:endParaRPr>
          </a:p>
          <a:p>
            <a:pPr>
              <a:lnSpc>
                <a:spcPct val="125000"/>
              </a:lnSpc>
              <a:buFont typeface="Wingdings" pitchFamily="2" charset="2"/>
              <a:buChar char="Ø"/>
            </a:pP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语言诞生于上世纪</a:t>
            </a:r>
            <a:r>
              <a:rPr lang="en-US" altLang="zh-CN" sz="2000" b="1" dirty="0">
                <a:latin typeface="Songti SC" panose="02010600040101010101" pitchFamily="2" charset="-122"/>
                <a:ea typeface="Songti SC" panose="02010600040101010101" pitchFamily="2" charset="-122"/>
              </a:rPr>
              <a:t>70</a:t>
            </a:r>
            <a:r>
              <a:rPr lang="zh-CN" altLang="en-US" sz="2000" b="1" dirty="0">
                <a:latin typeface="Songti SC" panose="02010600040101010101" pitchFamily="2" charset="-122"/>
                <a:ea typeface="Songti SC" panose="02010600040101010101" pitchFamily="2" charset="-122"/>
              </a:rPr>
              <a:t>年代的贝尔实验室，发展了近</a:t>
            </a:r>
            <a:r>
              <a:rPr lang="en-US" altLang="zh-CN" sz="2000" b="1" dirty="0">
                <a:latin typeface="Songti SC" panose="02010600040101010101" pitchFamily="2" charset="-122"/>
                <a:ea typeface="Songti SC" panose="02010600040101010101" pitchFamily="2" charset="-122"/>
              </a:rPr>
              <a:t>50</a:t>
            </a:r>
            <a:r>
              <a:rPr lang="zh-CN" altLang="en-US" sz="2000" b="1" dirty="0">
                <a:latin typeface="Songti SC" panose="02010600040101010101" pitchFamily="2" charset="-122"/>
                <a:ea typeface="Songti SC" panose="02010600040101010101" pitchFamily="2" charset="-122"/>
              </a:rPr>
              <a:t>年，过程中并没有一个稳定且强大的公司或组织在背后保持支撑。</a:t>
            </a:r>
            <a:endParaRPr lang="en-US" altLang="zh-CN" sz="2000" b="1" dirty="0">
              <a:latin typeface="Songti SC" panose="02010600040101010101" pitchFamily="2" charset="-122"/>
              <a:ea typeface="Songti SC" panose="02010600040101010101" pitchFamily="2" charset="-122"/>
            </a:endParaRPr>
          </a:p>
          <a:p>
            <a:pPr>
              <a:lnSpc>
                <a:spcPct val="125000"/>
              </a:lnSpc>
              <a:buFont typeface="Wingdings" pitchFamily="2" charset="2"/>
              <a:buChar char="Ø"/>
            </a:pPr>
            <a:r>
              <a:rPr lang="zh-CN" altLang="en-US" sz="2000" b="1" dirty="0">
                <a:latin typeface="Songti SC" panose="02010600040101010101" pitchFamily="2" charset="-122"/>
                <a:ea typeface="Songti SC" panose="02010600040101010101" pitchFamily="2" charset="-122"/>
              </a:rPr>
              <a:t>虽然在</a:t>
            </a:r>
            <a:r>
              <a:rPr lang="en-US" altLang="zh-CN" sz="2000" b="1" dirty="0">
                <a:latin typeface="Songti SC" panose="02010600040101010101" pitchFamily="2" charset="-122"/>
                <a:ea typeface="Songti SC" panose="02010600040101010101" pitchFamily="2" charset="-122"/>
              </a:rPr>
              <a:t>1989</a:t>
            </a:r>
            <a:r>
              <a:rPr lang="zh-CN" altLang="en-US" sz="2000" b="1" dirty="0">
                <a:latin typeface="Songti SC" panose="02010600040101010101" pitchFamily="2" charset="-122"/>
                <a:ea typeface="Songti SC" panose="02010600040101010101" pitchFamily="2" charset="-122"/>
              </a:rPr>
              <a:t>年、</a:t>
            </a:r>
            <a:r>
              <a:rPr lang="en-US" altLang="zh-CN" sz="2000" b="1" dirty="0">
                <a:latin typeface="Songti SC" panose="02010600040101010101" pitchFamily="2" charset="-122"/>
                <a:ea typeface="Songti SC" panose="02010600040101010101" pitchFamily="2" charset="-122"/>
              </a:rPr>
              <a:t>1999</a:t>
            </a:r>
            <a:r>
              <a:rPr lang="zh-CN" altLang="en-US" sz="2000" b="1" dirty="0">
                <a:latin typeface="Songti SC" panose="02010600040101010101" pitchFamily="2" charset="-122"/>
                <a:ea typeface="Songti SC" panose="02010600040101010101" pitchFamily="2" charset="-122"/>
              </a:rPr>
              <a:t>年以及</a:t>
            </a:r>
            <a:r>
              <a:rPr lang="en-US" altLang="zh-CN" sz="2000" b="1" dirty="0">
                <a:latin typeface="Songti SC" panose="02010600040101010101" pitchFamily="2" charset="-122"/>
                <a:ea typeface="Songti SC" panose="02010600040101010101" pitchFamily="2" charset="-122"/>
              </a:rPr>
              <a:t>2011</a:t>
            </a:r>
            <a:r>
              <a:rPr lang="zh-CN" altLang="en-US" sz="2000" b="1" dirty="0">
                <a:latin typeface="Songti SC" panose="02010600040101010101" pitchFamily="2" charset="-122"/>
                <a:ea typeface="Songti SC" panose="02010600040101010101" pitchFamily="2" charset="-122"/>
              </a:rPr>
              <a:t>年分别有新的</a:t>
            </a: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标准诞生，但由于</a:t>
            </a: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语言相比其他语言更靠近底层硬件的操作，所以针对不同的发展迅速的计算机硬件，最好的使用这些硬件的方式不能统一。于是</a:t>
            </a: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语言在编译时的诸多底层细节要根据硬件特点来实现。</a:t>
            </a:r>
            <a:endParaRPr lang="en-US" altLang="zh-CN" sz="2000" b="1" dirty="0">
              <a:latin typeface="Songti SC" panose="02010600040101010101" pitchFamily="2" charset="-122"/>
              <a:ea typeface="Songti SC" panose="02010600040101010101" pitchFamily="2" charset="-122"/>
            </a:endParaRPr>
          </a:p>
          <a:p>
            <a:pPr>
              <a:lnSpc>
                <a:spcPct val="125000"/>
              </a:lnSpc>
              <a:buFont typeface="Wingdings" pitchFamily="2" charset="2"/>
              <a:buChar char="Ø"/>
            </a:pPr>
            <a:r>
              <a:rPr lang="zh-CN" altLang="en-US" sz="2000" b="1" dirty="0">
                <a:latin typeface="Songti SC" panose="02010600040101010101" pitchFamily="2" charset="-122"/>
                <a:ea typeface="Songti SC" panose="02010600040101010101" pitchFamily="2" charset="-122"/>
              </a:rPr>
              <a:t>所以，有些时候我们的同一段</a:t>
            </a: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代码在不同的计算机系统上执行会产生不同的计算结果。</a:t>
            </a:r>
            <a:endParaRPr lang="en-US" altLang="zh-CN" sz="2000" b="1"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2074388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blinds(horizontal)">
                                      <p:cBhvr>
                                        <p:cTn id="12" dur="500"/>
                                        <p:tgtEl>
                                          <p:spTgt spid="6">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blinds(horizontal)">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blinds(horizontal)">
                                      <p:cBhvr>
                                        <p:cTn id="20"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p:txBody>
          <a:bodyPr>
            <a:normAutofit/>
          </a:bodyPr>
          <a:lstStyle/>
          <a:p>
            <a:pPr algn="ctr"/>
            <a:r>
              <a:rPr lang="en-US" sz="4000" b="1" dirty="0" err="1">
                <a:latin typeface="Songti SC Black" panose="02010600040101010101" pitchFamily="2" charset="-122"/>
                <a:ea typeface="Songti SC Black" panose="02010600040101010101" pitchFamily="2" charset="-122"/>
                <a:cs typeface="Arial Narrow" panose="020B0604020202020204" pitchFamily="34" charset="0"/>
              </a:rPr>
              <a:t>关于本门课程的学习</a:t>
            </a:r>
            <a:endParaRPr lang="en-CN" sz="4000" b="1" dirty="0">
              <a:latin typeface="Songti SC Black" panose="02010600040101010101" pitchFamily="2" charset="-122"/>
              <a:ea typeface="Songti SC Black"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14</a:t>
            </a:fld>
            <a:endParaRPr lang="en-CN"/>
          </a:p>
        </p:txBody>
      </p:sp>
      <p:sp>
        <p:nvSpPr>
          <p:cNvPr id="6" name="Content Placeholder 2">
            <a:extLst>
              <a:ext uri="{FF2B5EF4-FFF2-40B4-BE49-F238E27FC236}">
                <a16:creationId xmlns:a16="http://schemas.microsoft.com/office/drawing/2014/main" id="{F7611384-3926-B244-B75F-F851CCF84E9A}"/>
              </a:ext>
            </a:extLst>
          </p:cNvPr>
          <p:cNvSpPr txBox="1">
            <a:spLocks/>
          </p:cNvSpPr>
          <p:nvPr/>
        </p:nvSpPr>
        <p:spPr>
          <a:xfrm>
            <a:off x="628650" y="1810240"/>
            <a:ext cx="7886700" cy="41277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5000"/>
              </a:lnSpc>
              <a:buFont typeface="Wingdings" pitchFamily="2" charset="2"/>
              <a:buChar char="Ø"/>
            </a:pPr>
            <a:r>
              <a:rPr lang="zh-CN" altLang="en-US" b="1" dirty="0">
                <a:latin typeface="Songti SC" panose="02010600040101010101" pitchFamily="2" charset="-122"/>
                <a:ea typeface="Songti SC" panose="02010600040101010101" pitchFamily="2" charset="-122"/>
              </a:rPr>
              <a:t>不指望：</a:t>
            </a:r>
            <a:endParaRPr lang="en-US" altLang="zh-CN" b="1" dirty="0">
              <a:latin typeface="Songti SC" panose="02010600040101010101" pitchFamily="2" charset="-122"/>
              <a:ea typeface="Songti SC" panose="02010600040101010101" pitchFamily="2" charset="-122"/>
            </a:endParaRPr>
          </a:p>
          <a:p>
            <a:pPr lvl="1">
              <a:lnSpc>
                <a:spcPct val="125000"/>
              </a:lnSpc>
              <a:buFont typeface="Wingdings" pitchFamily="2" charset="2"/>
              <a:buChar char="Ø"/>
            </a:pPr>
            <a:r>
              <a:rPr lang="zh-CN" altLang="en-US" sz="2000" b="1" dirty="0">
                <a:latin typeface="Songti SC" panose="02010600040101010101" pitchFamily="2" charset="-122"/>
                <a:ea typeface="Songti SC" panose="02010600040101010101" pitchFamily="2" charset="-122"/>
              </a:rPr>
              <a:t>你在规定时间、规定地点准确有效地掌握所有的当</a:t>
            </a:r>
            <a:r>
              <a:rPr lang="zh-CN" altLang="en-US" sz="2000" b="1">
                <a:latin typeface="Songti SC" panose="02010600040101010101" pitchFamily="2" charset="-122"/>
                <a:ea typeface="Songti SC" panose="02010600040101010101" pitchFamily="2" charset="-122"/>
              </a:rPr>
              <a:t>堂知识</a:t>
            </a:r>
            <a:endParaRPr lang="en-US" altLang="zh-CN" sz="2000" b="1" dirty="0">
              <a:latin typeface="Songti SC" panose="02010600040101010101" pitchFamily="2" charset="-122"/>
              <a:ea typeface="Songti SC" panose="02010600040101010101" pitchFamily="2" charset="-122"/>
            </a:endParaRPr>
          </a:p>
          <a:p>
            <a:pPr lvl="1">
              <a:lnSpc>
                <a:spcPct val="125000"/>
              </a:lnSpc>
              <a:buFont typeface="Wingdings" pitchFamily="2" charset="2"/>
              <a:buChar char="Ø"/>
            </a:pPr>
            <a:r>
              <a:rPr lang="zh-CN" altLang="en-US" sz="2000" b="1" dirty="0">
                <a:latin typeface="Songti SC" panose="02010600040101010101" pitchFamily="2" charset="-122"/>
                <a:ea typeface="Songti SC" panose="02010600040101010101" pitchFamily="2" charset="-122"/>
              </a:rPr>
              <a:t>你每次都积极回应老师的问题</a:t>
            </a:r>
            <a:endParaRPr lang="en-US" altLang="zh-CN" sz="2000" b="1" dirty="0">
              <a:latin typeface="Songti SC" panose="02010600040101010101" pitchFamily="2" charset="-122"/>
              <a:ea typeface="Songti SC" panose="02010600040101010101" pitchFamily="2" charset="-122"/>
            </a:endParaRPr>
          </a:p>
          <a:p>
            <a:pPr>
              <a:lnSpc>
                <a:spcPct val="125000"/>
              </a:lnSpc>
              <a:buFont typeface="Wingdings" pitchFamily="2" charset="2"/>
              <a:buChar char="Ø"/>
            </a:pPr>
            <a:endParaRPr lang="en-US" altLang="zh-CN" sz="2000" b="1" dirty="0">
              <a:latin typeface="Songti SC" panose="02010600040101010101" pitchFamily="2" charset="-122"/>
              <a:ea typeface="Songti SC" panose="02010600040101010101" pitchFamily="2" charset="-122"/>
            </a:endParaRPr>
          </a:p>
          <a:p>
            <a:pPr>
              <a:lnSpc>
                <a:spcPct val="125000"/>
              </a:lnSpc>
              <a:buFont typeface="Wingdings" pitchFamily="2" charset="2"/>
              <a:buChar char="Ø"/>
            </a:pPr>
            <a:r>
              <a:rPr lang="zh-CN" altLang="en-US" sz="2000" b="1" dirty="0">
                <a:latin typeface="Songti SC" panose="02010600040101010101" pitchFamily="2" charset="-122"/>
                <a:ea typeface="Songti SC" panose="02010600040101010101" pitchFamily="2" charset="-122"/>
              </a:rPr>
              <a:t> 希望你：</a:t>
            </a:r>
            <a:endParaRPr lang="en-US" altLang="zh-CN" sz="2000" b="1" dirty="0">
              <a:latin typeface="Songti SC" panose="02010600040101010101" pitchFamily="2" charset="-122"/>
              <a:ea typeface="Songti SC" panose="02010600040101010101" pitchFamily="2" charset="-122"/>
            </a:endParaRPr>
          </a:p>
          <a:p>
            <a:pPr lvl="1">
              <a:lnSpc>
                <a:spcPct val="125000"/>
              </a:lnSpc>
              <a:buFont typeface="Wingdings" pitchFamily="2" charset="2"/>
              <a:buChar char="Ø"/>
            </a:pPr>
            <a:r>
              <a:rPr lang="zh-CN" altLang="en-US" sz="1600" b="1" dirty="0">
                <a:latin typeface="Songti SC" panose="02010600040101010101" pitchFamily="2" charset="-122"/>
                <a:ea typeface="Songti SC" panose="02010600040101010101" pitchFamily="2" charset="-122"/>
              </a:rPr>
              <a:t>了解</a:t>
            </a:r>
            <a:endParaRPr lang="en-US" altLang="zh-CN" sz="1600" b="1"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3524363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blinds(horizontal)">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blinds(horizontal)">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
                                            <p:txEl>
                                              <p:pRg st="4" end="4"/>
                                            </p:txEl>
                                          </p:spTgt>
                                        </p:tgtEl>
                                        <p:attrNameLst>
                                          <p:attrName>style.visibility</p:attrName>
                                        </p:attrNameLst>
                                      </p:cBhvr>
                                      <p:to>
                                        <p:strVal val="visible"/>
                                      </p:to>
                                    </p:set>
                                    <p:animEffect transition="in" filter="blinds(horizontal)">
                                      <p:cBhvr>
                                        <p:cTn id="22" dur="500"/>
                                        <p:tgtEl>
                                          <p:spTgt spid="6">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blinds(horizontal)">
                                      <p:cBhvr>
                                        <p:cTn id="27"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p:txBody>
          <a:bodyPr/>
          <a:lstStyle/>
          <a:p>
            <a:pPr algn="ctr"/>
            <a:r>
              <a:rPr lang="en-US" b="1" dirty="0">
                <a:latin typeface="Songti SC Black" panose="02010600040101010101" pitchFamily="2" charset="-122"/>
                <a:ea typeface="Songti SC Black" panose="02010600040101010101" pitchFamily="2" charset="-122"/>
                <a:cs typeface="Arial Narrow" panose="020B0604020202020204" pitchFamily="34" charset="0"/>
              </a:rPr>
              <a:t>生活中的计算机</a:t>
            </a:r>
            <a:endParaRPr lang="en-CN" b="1" dirty="0">
              <a:latin typeface="Songti SC Black" panose="02010600040101010101" pitchFamily="2" charset="-122"/>
              <a:ea typeface="Songti SC Black" panose="02010600040101010101" pitchFamily="2" charset="-122"/>
            </a:endParaRPr>
          </a:p>
        </p:txBody>
      </p:sp>
      <p:sp>
        <p:nvSpPr>
          <p:cNvPr id="3" name="Content Placeholder 2">
            <a:extLst>
              <a:ext uri="{FF2B5EF4-FFF2-40B4-BE49-F238E27FC236}">
                <a16:creationId xmlns:a16="http://schemas.microsoft.com/office/drawing/2014/main" id="{10156661-5CDA-B84A-B422-5B4982BFE821}"/>
              </a:ext>
            </a:extLst>
          </p:cNvPr>
          <p:cNvSpPr>
            <a:spLocks noGrp="1"/>
          </p:cNvSpPr>
          <p:nvPr>
            <p:ph idx="1"/>
          </p:nvPr>
        </p:nvSpPr>
        <p:spPr>
          <a:xfrm>
            <a:off x="809124" y="1695798"/>
            <a:ext cx="8154403" cy="4351338"/>
          </a:xfrm>
        </p:spPr>
        <p:txBody>
          <a:bodyPr/>
          <a:lstStyle/>
          <a:p>
            <a:pPr>
              <a:lnSpc>
                <a:spcPct val="150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a:t>
            </a:r>
            <a:r>
              <a:rPr lang="zh-CN" altLang="en-US" sz="2400" b="1" dirty="0">
                <a:latin typeface="Songti SC Black" panose="02010600040101010101" pitchFamily="2" charset="-122"/>
                <a:ea typeface="Songti SC Black" panose="02010600040101010101" pitchFamily="2" charset="-122"/>
              </a:rPr>
              <a:t>自助取票机、自助售货机、银行</a:t>
            </a:r>
            <a:r>
              <a:rPr lang="en-US" altLang="zh-CN" sz="2400" b="1" dirty="0">
                <a:latin typeface="Songti SC Black" panose="02010600040101010101" pitchFamily="2" charset="-122"/>
                <a:ea typeface="Songti SC Black" panose="02010600040101010101" pitchFamily="2" charset="-122"/>
              </a:rPr>
              <a:t>ATM</a:t>
            </a:r>
            <a:r>
              <a:rPr lang="zh-CN" altLang="en-US" sz="2400" b="1" dirty="0">
                <a:latin typeface="Songti SC Black" panose="02010600040101010101" pitchFamily="2" charset="-122"/>
                <a:ea typeface="Songti SC Black" panose="02010600040101010101" pitchFamily="2" charset="-122"/>
              </a:rPr>
              <a:t>机等</a:t>
            </a:r>
            <a:endParaRPr lang="en-US" altLang="zh-CN" sz="2400" b="1" dirty="0">
              <a:latin typeface="Songti SC Black" panose="02010600040101010101" pitchFamily="2" charset="-122"/>
              <a:ea typeface="Songti SC Black" panose="02010600040101010101" pitchFamily="2" charset="-122"/>
            </a:endParaRPr>
          </a:p>
          <a:p>
            <a:pPr>
              <a:lnSpc>
                <a:spcPct val="150000"/>
              </a:lnSpc>
              <a:buFont typeface="Wingdings" pitchFamily="2" charset="2"/>
              <a:buChar char="Ø"/>
            </a:pPr>
            <a:r>
              <a:rPr lang="zh-CN" altLang="en-US" sz="2400" b="1" dirty="0">
                <a:latin typeface="Songti SC Black" panose="02010600040101010101" pitchFamily="2" charset="-122"/>
                <a:ea typeface="Songti SC Black" panose="02010600040101010101" pitchFamily="2" charset="-122"/>
              </a:rPr>
              <a:t> 火车售票员、超市售货员、银行柜员等所用电脑</a:t>
            </a:r>
            <a:endParaRPr lang="en-US" altLang="zh-CN" sz="2400" b="1" dirty="0">
              <a:latin typeface="Songti SC Black" panose="02010600040101010101" pitchFamily="2" charset="-122"/>
              <a:ea typeface="Songti SC Black" panose="02010600040101010101" pitchFamily="2" charset="-122"/>
            </a:endParaRPr>
          </a:p>
          <a:p>
            <a:pPr>
              <a:lnSpc>
                <a:spcPct val="150000"/>
              </a:lnSpc>
              <a:buFont typeface="Wingdings" pitchFamily="2" charset="2"/>
              <a:buChar char="Ø"/>
            </a:pPr>
            <a:r>
              <a:rPr lang="zh-CN" altLang="en-US" sz="2400" b="1" dirty="0">
                <a:latin typeface="Songti SC Black" panose="02010600040101010101" pitchFamily="2" charset="-122"/>
                <a:ea typeface="Songti SC Black" panose="02010600040101010101" pitchFamily="2" charset="-122"/>
              </a:rPr>
              <a:t> 手机、个人</a:t>
            </a:r>
            <a:r>
              <a:rPr lang="en-US" altLang="zh-CN" sz="2400" b="1" dirty="0">
                <a:latin typeface="Songti SC Black" panose="02010600040101010101" pitchFamily="2" charset="-122"/>
                <a:ea typeface="Songti SC Black" panose="02010600040101010101" pitchFamily="2" charset="-122"/>
              </a:rPr>
              <a:t>PC</a:t>
            </a:r>
          </a:p>
          <a:p>
            <a:pPr>
              <a:lnSpc>
                <a:spcPct val="150000"/>
              </a:lnSpc>
              <a:buFont typeface="Wingdings" pitchFamily="2" charset="2"/>
              <a:buChar char="Ø"/>
            </a:pPr>
            <a:endParaRPr lang="en-CN" b="1" dirty="0">
              <a:latin typeface="Songti SC Black" panose="02010600040101010101" pitchFamily="2" charset="-122"/>
              <a:ea typeface="Songti SC Black"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2</a:t>
            </a:fld>
            <a:endParaRPr lang="en-CN"/>
          </a:p>
        </p:txBody>
      </p:sp>
      <p:pic>
        <p:nvPicPr>
          <p:cNvPr id="6" name="图片 5">
            <a:extLst>
              <a:ext uri="{FF2B5EF4-FFF2-40B4-BE49-F238E27FC236}">
                <a16:creationId xmlns:a16="http://schemas.microsoft.com/office/drawing/2014/main" id="{010D2806-59DB-9F4A-AEC9-91DBEDF95080}"/>
              </a:ext>
            </a:extLst>
          </p:cNvPr>
          <p:cNvPicPr>
            <a:picLocks noChangeAspect="1"/>
          </p:cNvPicPr>
          <p:nvPr/>
        </p:nvPicPr>
        <p:blipFill>
          <a:blip r:embed="rId2"/>
          <a:stretch>
            <a:fillRect/>
          </a:stretch>
        </p:blipFill>
        <p:spPr>
          <a:xfrm>
            <a:off x="971550" y="4119563"/>
            <a:ext cx="2057400" cy="2057400"/>
          </a:xfrm>
          <a:prstGeom prst="rect">
            <a:avLst/>
          </a:prstGeom>
        </p:spPr>
      </p:pic>
      <p:pic>
        <p:nvPicPr>
          <p:cNvPr id="7" name="图片 6">
            <a:extLst>
              <a:ext uri="{FF2B5EF4-FFF2-40B4-BE49-F238E27FC236}">
                <a16:creationId xmlns:a16="http://schemas.microsoft.com/office/drawing/2014/main" id="{38C6F8EE-BFAA-DC45-BA4F-9D85BB0F1CE6}"/>
              </a:ext>
            </a:extLst>
          </p:cNvPr>
          <p:cNvPicPr>
            <a:picLocks noChangeAspect="1"/>
          </p:cNvPicPr>
          <p:nvPr/>
        </p:nvPicPr>
        <p:blipFill>
          <a:blip r:embed="rId3"/>
          <a:stretch>
            <a:fillRect/>
          </a:stretch>
        </p:blipFill>
        <p:spPr>
          <a:xfrm>
            <a:off x="3497380" y="4119562"/>
            <a:ext cx="2057401" cy="2057401"/>
          </a:xfrm>
          <a:prstGeom prst="rect">
            <a:avLst/>
          </a:prstGeom>
        </p:spPr>
      </p:pic>
      <p:pic>
        <p:nvPicPr>
          <p:cNvPr id="8" name="图片 7">
            <a:extLst>
              <a:ext uri="{FF2B5EF4-FFF2-40B4-BE49-F238E27FC236}">
                <a16:creationId xmlns:a16="http://schemas.microsoft.com/office/drawing/2014/main" id="{A1B7950E-340F-E94B-BBB6-42E7471DB9F4}"/>
              </a:ext>
            </a:extLst>
          </p:cNvPr>
          <p:cNvPicPr>
            <a:picLocks noChangeAspect="1"/>
          </p:cNvPicPr>
          <p:nvPr/>
        </p:nvPicPr>
        <p:blipFill>
          <a:blip r:embed="rId4"/>
          <a:stretch>
            <a:fillRect/>
          </a:stretch>
        </p:blipFill>
        <p:spPr>
          <a:xfrm>
            <a:off x="6023211" y="4249388"/>
            <a:ext cx="2149238" cy="1797748"/>
          </a:xfrm>
          <a:prstGeom prst="rect">
            <a:avLst/>
          </a:prstGeom>
        </p:spPr>
      </p:pic>
    </p:spTree>
    <p:extLst>
      <p:ext uri="{BB962C8B-B14F-4D97-AF65-F5344CB8AC3E}">
        <p14:creationId xmlns:p14="http://schemas.microsoft.com/office/powerpoint/2010/main" val="2223043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p:txBody>
          <a:bodyPr/>
          <a:lstStyle/>
          <a:p>
            <a:pPr algn="ctr"/>
            <a:r>
              <a:rPr lang="zh-CN" altLang="en-US" b="1" dirty="0">
                <a:latin typeface="Songti SC Black" panose="02010600040101010101" pitchFamily="2" charset="-122"/>
                <a:ea typeface="Songti SC Black" panose="02010600040101010101" pitchFamily="2" charset="-122"/>
                <a:cs typeface="Arial Narrow" panose="020B0604020202020204" pitchFamily="34" charset="0"/>
              </a:rPr>
              <a:t>我们如何使用计算机</a:t>
            </a:r>
            <a:endParaRPr lang="en-CN" b="1" dirty="0">
              <a:latin typeface="Songti SC Black" panose="02010600040101010101" pitchFamily="2" charset="-122"/>
              <a:ea typeface="Songti SC Black" panose="02010600040101010101" pitchFamily="2" charset="-122"/>
            </a:endParaRPr>
          </a:p>
        </p:txBody>
      </p:sp>
      <p:sp>
        <p:nvSpPr>
          <p:cNvPr id="3" name="Content Placeholder 2">
            <a:extLst>
              <a:ext uri="{FF2B5EF4-FFF2-40B4-BE49-F238E27FC236}">
                <a16:creationId xmlns:a16="http://schemas.microsoft.com/office/drawing/2014/main" id="{10156661-5CDA-B84A-B422-5B4982BFE821}"/>
              </a:ext>
            </a:extLst>
          </p:cNvPr>
          <p:cNvSpPr>
            <a:spLocks noGrp="1"/>
          </p:cNvSpPr>
          <p:nvPr>
            <p:ph idx="1"/>
          </p:nvPr>
        </p:nvSpPr>
        <p:spPr>
          <a:xfrm>
            <a:off x="628650" y="1690689"/>
            <a:ext cx="7886700" cy="1495091"/>
          </a:xfrm>
        </p:spPr>
        <p:txBody>
          <a:bodyPr/>
          <a:lstStyle/>
          <a:p>
            <a:pPr>
              <a:lnSpc>
                <a:spcPct val="150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寻找合适的</a:t>
            </a:r>
            <a:r>
              <a:rPr lang="en-US" altLang="zh-CN" b="1" dirty="0">
                <a:latin typeface="Songti SC Black" panose="02010600040101010101" pitchFamily="2" charset="-122"/>
                <a:ea typeface="Songti SC Black" panose="02010600040101010101" pitchFamily="2" charset="-122"/>
              </a:rPr>
              <a:t>APP</a:t>
            </a:r>
            <a:r>
              <a:rPr lang="zh-CN" altLang="en-US" b="1" dirty="0">
                <a:latin typeface="Songti SC Black" panose="02010600040101010101" pitchFamily="2" charset="-122"/>
                <a:ea typeface="Songti SC Black" panose="02010600040101010101" pitchFamily="2" charset="-122"/>
              </a:rPr>
              <a:t>（</a:t>
            </a:r>
            <a:r>
              <a:rPr lang="en-US" altLang="zh-CN" b="1" dirty="0">
                <a:latin typeface="Songti SC Black" panose="02010600040101010101" pitchFamily="2" charset="-122"/>
                <a:ea typeface="Songti SC Black" panose="02010600040101010101" pitchFamily="2" charset="-122"/>
              </a:rPr>
              <a:t>application</a:t>
            </a:r>
            <a:r>
              <a:rPr lang="zh-CN" altLang="en-US" b="1" dirty="0">
                <a:latin typeface="Songti SC Black" panose="02010600040101010101" pitchFamily="2" charset="-122"/>
                <a:ea typeface="Songti SC Black" panose="02010600040101010101" pitchFamily="2" charset="-122"/>
              </a:rPr>
              <a:t>，计算机应用程序）</a:t>
            </a:r>
            <a:endParaRPr lang="en-CN" b="1" dirty="0">
              <a:latin typeface="Songti SC Black" panose="02010600040101010101" pitchFamily="2" charset="-122"/>
              <a:ea typeface="Songti SC Black"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3</a:t>
            </a:fld>
            <a:endParaRPr lang="en-CN"/>
          </a:p>
        </p:txBody>
      </p:sp>
      <p:sp>
        <p:nvSpPr>
          <p:cNvPr id="6" name="Content Placeholder 2">
            <a:extLst>
              <a:ext uri="{FF2B5EF4-FFF2-40B4-BE49-F238E27FC236}">
                <a16:creationId xmlns:a16="http://schemas.microsoft.com/office/drawing/2014/main" id="{FDC0C3D7-A4A2-9F48-9A6A-744F48E516F3}"/>
              </a:ext>
            </a:extLst>
          </p:cNvPr>
          <p:cNvSpPr txBox="1">
            <a:spLocks/>
          </p:cNvSpPr>
          <p:nvPr/>
        </p:nvSpPr>
        <p:spPr>
          <a:xfrm>
            <a:off x="628650" y="2924675"/>
            <a:ext cx="7886700" cy="14950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程序员：</a:t>
            </a:r>
            <a:r>
              <a:rPr lang="zh-CN" altLang="en-US" b="1" dirty="0">
                <a:latin typeface="Songti SC" panose="02010600040101010101" pitchFamily="2" charset="-122"/>
                <a:ea typeface="Songti SC" panose="02010600040101010101" pitchFamily="2" charset="-122"/>
              </a:rPr>
              <a:t>根据用户需求，开发设计一个</a:t>
            </a:r>
            <a:r>
              <a:rPr lang="en-US" altLang="zh-CN" b="1" dirty="0">
                <a:latin typeface="Songti SC" panose="02010600040101010101" pitchFamily="2" charset="-122"/>
                <a:ea typeface="Songti SC" panose="02010600040101010101" pitchFamily="2" charset="-122"/>
              </a:rPr>
              <a:t>/</a:t>
            </a:r>
            <a:r>
              <a:rPr lang="zh-CN" altLang="en-US" b="1" dirty="0">
                <a:latin typeface="Songti SC" panose="02010600040101010101" pitchFamily="2" charset="-122"/>
                <a:ea typeface="Songti SC" panose="02010600040101010101" pitchFamily="2" charset="-122"/>
              </a:rPr>
              <a:t>系列能够完成用户所需操作的应用程序</a:t>
            </a:r>
            <a:endParaRPr lang="en-CN" b="1" dirty="0">
              <a:latin typeface="Songti SC" panose="02010600040101010101" pitchFamily="2" charset="-122"/>
              <a:ea typeface="Songti SC" panose="02010600040101010101" pitchFamily="2" charset="-122"/>
            </a:endParaRPr>
          </a:p>
        </p:txBody>
      </p:sp>
      <p:sp>
        <p:nvSpPr>
          <p:cNvPr id="7" name="Content Placeholder 2">
            <a:extLst>
              <a:ext uri="{FF2B5EF4-FFF2-40B4-BE49-F238E27FC236}">
                <a16:creationId xmlns:a16="http://schemas.microsoft.com/office/drawing/2014/main" id="{68F83308-C556-9D41-8652-04959B2DAA9F}"/>
              </a:ext>
            </a:extLst>
          </p:cNvPr>
          <p:cNvSpPr txBox="1">
            <a:spLocks/>
          </p:cNvSpPr>
          <p:nvPr/>
        </p:nvSpPr>
        <p:spPr>
          <a:xfrm>
            <a:off x="628650" y="4640014"/>
            <a:ext cx="7886700" cy="14950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编程</a:t>
            </a:r>
            <a:endParaRPr lang="en-CN" b="1" dirty="0">
              <a:latin typeface="Songti SC Black" panose="02010600040101010101" pitchFamily="2" charset="-122"/>
              <a:ea typeface="Songti SC Black" panose="02010600040101010101" pitchFamily="2" charset="-122"/>
            </a:endParaRPr>
          </a:p>
        </p:txBody>
      </p:sp>
    </p:spTree>
    <p:extLst>
      <p:ext uri="{BB962C8B-B14F-4D97-AF65-F5344CB8AC3E}">
        <p14:creationId xmlns:p14="http://schemas.microsoft.com/office/powerpoint/2010/main" val="1487862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a:xfrm>
            <a:off x="628650" y="445513"/>
            <a:ext cx="7886700" cy="753811"/>
          </a:xfrm>
        </p:spPr>
        <p:txBody>
          <a:bodyPr/>
          <a:lstStyle/>
          <a:p>
            <a:pPr algn="ctr"/>
            <a:r>
              <a:rPr lang="zh-CN" altLang="en-US" b="1" dirty="0">
                <a:latin typeface="Songti SC Black" panose="02010600040101010101" pitchFamily="2" charset="-122"/>
                <a:ea typeface="Songti SC Black" panose="02010600040101010101" pitchFamily="2" charset="-122"/>
                <a:cs typeface="Arial Narrow" panose="020B0604020202020204" pitchFamily="34" charset="0"/>
              </a:rPr>
              <a:t>计算机如何解决问题</a:t>
            </a:r>
            <a:endParaRPr lang="en-CN" b="1" dirty="0">
              <a:latin typeface="Songti SC Black" panose="02010600040101010101" pitchFamily="2" charset="-122"/>
              <a:ea typeface="Songti SC Black" panose="02010600040101010101" pitchFamily="2" charset="-122"/>
            </a:endParaRPr>
          </a:p>
        </p:txBody>
      </p:sp>
      <p:sp>
        <p:nvSpPr>
          <p:cNvPr id="3" name="Content Placeholder 2">
            <a:extLst>
              <a:ext uri="{FF2B5EF4-FFF2-40B4-BE49-F238E27FC236}">
                <a16:creationId xmlns:a16="http://schemas.microsoft.com/office/drawing/2014/main" id="{10156661-5CDA-B84A-B422-5B4982BFE821}"/>
              </a:ext>
            </a:extLst>
          </p:cNvPr>
          <p:cNvSpPr>
            <a:spLocks noGrp="1"/>
          </p:cNvSpPr>
          <p:nvPr>
            <p:ph idx="1"/>
          </p:nvPr>
        </p:nvSpPr>
        <p:spPr>
          <a:xfrm>
            <a:off x="628650" y="1599438"/>
            <a:ext cx="7886700" cy="592722"/>
          </a:xfrm>
        </p:spPr>
        <p:txBody>
          <a:bodyPr/>
          <a:lstStyle/>
          <a:p>
            <a:pPr>
              <a:buFont typeface="Wingdings" pitchFamily="2" charset="2"/>
              <a:buChar char="Ø"/>
            </a:pPr>
            <a:r>
              <a:rPr lang="zh-CN" altLang="en-US" dirty="0">
                <a:latin typeface="Songti SC Black" panose="02010600040101010101" pitchFamily="2" charset="-122"/>
                <a:ea typeface="Songti SC Black" panose="02010600040101010101" pitchFamily="2" charset="-122"/>
              </a:rPr>
              <a:t> </a:t>
            </a:r>
            <a:r>
              <a:rPr lang="zh-CN" altLang="en-US" b="1" dirty="0">
                <a:latin typeface="Songti SC Black" panose="02010600040101010101" pitchFamily="2" charset="-122"/>
                <a:ea typeface="Songti SC Black" panose="02010600040101010101" pitchFamily="2" charset="-122"/>
              </a:rPr>
              <a:t>把大象装进冰箱，一共分几步：</a:t>
            </a:r>
            <a:endParaRPr lang="en-US" altLang="zh-CN" b="1" dirty="0">
              <a:latin typeface="Songti SC Black" panose="02010600040101010101" pitchFamily="2" charset="-122"/>
              <a:ea typeface="Songti SC Black" panose="02010600040101010101" pitchFamily="2" charset="-122"/>
            </a:endParaRPr>
          </a:p>
          <a:p>
            <a:pPr marL="0" indent="0">
              <a:buNone/>
            </a:pPr>
            <a:endParaRPr lang="en-US" altLang="zh-CN" b="1"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4</a:t>
            </a:fld>
            <a:endParaRPr lang="en-CN"/>
          </a:p>
        </p:txBody>
      </p:sp>
      <p:sp>
        <p:nvSpPr>
          <p:cNvPr id="6" name="文本框 5">
            <a:extLst>
              <a:ext uri="{FF2B5EF4-FFF2-40B4-BE49-F238E27FC236}">
                <a16:creationId xmlns:a16="http://schemas.microsoft.com/office/drawing/2014/main" id="{94652344-E78E-2A4F-B541-73A40B189A75}"/>
              </a:ext>
            </a:extLst>
          </p:cNvPr>
          <p:cNvSpPr txBox="1"/>
          <p:nvPr/>
        </p:nvSpPr>
        <p:spPr>
          <a:xfrm>
            <a:off x="1034716" y="2073048"/>
            <a:ext cx="4511842" cy="2259529"/>
          </a:xfrm>
          <a:prstGeom prst="rect">
            <a:avLst/>
          </a:prstGeom>
          <a:noFill/>
        </p:spPr>
        <p:txBody>
          <a:bodyPr wrap="square" rtlCol="0">
            <a:spAutoFit/>
          </a:bodyPr>
          <a:lstStyle/>
          <a:p>
            <a:pPr marL="342900" indent="-342900">
              <a:lnSpc>
                <a:spcPct val="150000"/>
              </a:lnSpc>
              <a:buFont typeface="Wingdings" pitchFamily="2" charset="2"/>
              <a:buChar char="p"/>
            </a:pPr>
            <a:r>
              <a:rPr kumimoji="1" lang="zh-CN" altLang="en-US" sz="2400" b="1" dirty="0">
                <a:latin typeface="Songti SC" panose="02010600040101010101" pitchFamily="2" charset="-122"/>
                <a:ea typeface="Songti SC" panose="02010600040101010101" pitchFamily="2" charset="-122"/>
              </a:rPr>
              <a:t>打开冰箱门</a:t>
            </a:r>
            <a:endParaRPr kumimoji="1" lang="en-US" altLang="zh-CN" sz="2400" b="1" dirty="0">
              <a:latin typeface="Songti SC" panose="02010600040101010101" pitchFamily="2" charset="-122"/>
              <a:ea typeface="Songti SC" panose="02010600040101010101" pitchFamily="2" charset="-122"/>
            </a:endParaRPr>
          </a:p>
          <a:p>
            <a:pPr marL="342900" indent="-342900">
              <a:lnSpc>
                <a:spcPct val="150000"/>
              </a:lnSpc>
              <a:buFont typeface="Wingdings" pitchFamily="2" charset="2"/>
              <a:buChar char="p"/>
            </a:pPr>
            <a:r>
              <a:rPr kumimoji="1" lang="zh-CN" altLang="en-US" sz="2400" b="1" dirty="0">
                <a:latin typeface="Songti SC" panose="02010600040101010101" pitchFamily="2" charset="-122"/>
                <a:ea typeface="Songti SC" panose="02010600040101010101" pitchFamily="2" charset="-122"/>
              </a:rPr>
              <a:t>抱起大象</a:t>
            </a:r>
            <a:endParaRPr kumimoji="1" lang="en-US" altLang="zh-CN" sz="2400" b="1" dirty="0">
              <a:latin typeface="Songti SC" panose="02010600040101010101" pitchFamily="2" charset="-122"/>
              <a:ea typeface="Songti SC" panose="02010600040101010101" pitchFamily="2" charset="-122"/>
            </a:endParaRPr>
          </a:p>
          <a:p>
            <a:pPr marL="342900" indent="-342900">
              <a:lnSpc>
                <a:spcPct val="150000"/>
              </a:lnSpc>
              <a:buFont typeface="Wingdings" pitchFamily="2" charset="2"/>
              <a:buChar char="p"/>
            </a:pPr>
            <a:r>
              <a:rPr kumimoji="1" lang="zh-CN" altLang="en-US" sz="2400" b="1" dirty="0">
                <a:latin typeface="Songti SC" panose="02010600040101010101" pitchFamily="2" charset="-122"/>
                <a:ea typeface="Songti SC" panose="02010600040101010101" pitchFamily="2" charset="-122"/>
              </a:rPr>
              <a:t>把大象装进冰箱</a:t>
            </a:r>
            <a:endParaRPr kumimoji="1" lang="en-US" altLang="zh-CN" sz="2400" b="1" dirty="0">
              <a:latin typeface="Songti SC" panose="02010600040101010101" pitchFamily="2" charset="-122"/>
              <a:ea typeface="Songti SC" panose="02010600040101010101" pitchFamily="2" charset="-122"/>
            </a:endParaRPr>
          </a:p>
          <a:p>
            <a:pPr marL="342900" indent="-342900">
              <a:lnSpc>
                <a:spcPct val="150000"/>
              </a:lnSpc>
              <a:buFont typeface="Wingdings" pitchFamily="2" charset="2"/>
              <a:buChar char="p"/>
            </a:pPr>
            <a:r>
              <a:rPr kumimoji="1" lang="zh-CN" altLang="en-US" sz="2400" b="1" dirty="0">
                <a:latin typeface="Songti SC" panose="02010600040101010101" pitchFamily="2" charset="-122"/>
                <a:ea typeface="Songti SC" panose="02010600040101010101" pitchFamily="2" charset="-122"/>
              </a:rPr>
              <a:t>关闭冰箱门 </a:t>
            </a:r>
          </a:p>
        </p:txBody>
      </p:sp>
      <p:sp>
        <p:nvSpPr>
          <p:cNvPr id="7" name="Content Placeholder 2">
            <a:extLst>
              <a:ext uri="{FF2B5EF4-FFF2-40B4-BE49-F238E27FC236}">
                <a16:creationId xmlns:a16="http://schemas.microsoft.com/office/drawing/2014/main" id="{C7BEC5CD-947F-9C49-8AFE-E2A0B4D3070B}"/>
              </a:ext>
            </a:extLst>
          </p:cNvPr>
          <p:cNvSpPr txBox="1">
            <a:spLocks/>
          </p:cNvSpPr>
          <p:nvPr/>
        </p:nvSpPr>
        <p:spPr>
          <a:xfrm>
            <a:off x="628650" y="4456144"/>
            <a:ext cx="7886700" cy="6957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itchFamily="2" charset="2"/>
              <a:buChar char="Ø"/>
            </a:pPr>
            <a:r>
              <a:rPr lang="zh-CN" altLang="en-US" dirty="0">
                <a:latin typeface="Songti SC Black" panose="02010600040101010101" pitchFamily="2" charset="-122"/>
                <a:ea typeface="Songti SC Black" panose="02010600040101010101" pitchFamily="2" charset="-122"/>
              </a:rPr>
              <a:t> </a:t>
            </a:r>
            <a:r>
              <a:rPr lang="zh-CN" altLang="en-US" b="1" dirty="0">
                <a:latin typeface="Songti SC Black" panose="02010600040101010101" pitchFamily="2" charset="-122"/>
                <a:ea typeface="Songti SC Black" panose="02010600040101010101" pitchFamily="2" charset="-122"/>
              </a:rPr>
              <a:t>计算机的特点：</a:t>
            </a:r>
            <a:endParaRPr lang="en-US" altLang="zh-CN" b="1" dirty="0">
              <a:latin typeface="Songti SC Black" panose="02010600040101010101" pitchFamily="2" charset="-122"/>
              <a:ea typeface="Songti SC Black" panose="02010600040101010101" pitchFamily="2" charset="-122"/>
            </a:endParaRPr>
          </a:p>
        </p:txBody>
      </p:sp>
      <p:sp>
        <p:nvSpPr>
          <p:cNvPr id="8" name="文本框 7">
            <a:extLst>
              <a:ext uri="{FF2B5EF4-FFF2-40B4-BE49-F238E27FC236}">
                <a16:creationId xmlns:a16="http://schemas.microsoft.com/office/drawing/2014/main" id="{CADE0242-7C6E-4045-BAB0-4D01D3FB0316}"/>
              </a:ext>
            </a:extLst>
          </p:cNvPr>
          <p:cNvSpPr txBox="1"/>
          <p:nvPr/>
        </p:nvSpPr>
        <p:spPr>
          <a:xfrm>
            <a:off x="1072256" y="5043645"/>
            <a:ext cx="5089855" cy="738664"/>
          </a:xfrm>
          <a:prstGeom prst="rect">
            <a:avLst/>
          </a:prstGeom>
          <a:noFill/>
        </p:spPr>
        <p:txBody>
          <a:bodyPr wrap="none" rtlCol="0">
            <a:spAutoFit/>
          </a:bodyPr>
          <a:lstStyle/>
          <a:p>
            <a:pPr marL="285750" indent="-285750">
              <a:buFont typeface="Wingdings" pitchFamily="2" charset="2"/>
              <a:buChar char="ü"/>
            </a:pPr>
            <a:r>
              <a:rPr lang="zh-CN" altLang="en-US" sz="2400" b="1" dirty="0">
                <a:latin typeface="Songti SC" panose="02010600040101010101" pitchFamily="2" charset="-122"/>
                <a:ea typeface="Songti SC" panose="02010600040101010101" pitchFamily="2" charset="-122"/>
              </a:rPr>
              <a:t>可以严格执行你给出的所有指令；</a:t>
            </a:r>
            <a:endParaRPr lang="en-US" altLang="zh-CN" sz="2400" b="1" dirty="0">
              <a:latin typeface="Songti SC" panose="02010600040101010101" pitchFamily="2" charset="-122"/>
              <a:ea typeface="Songti SC" panose="02010600040101010101" pitchFamily="2" charset="-122"/>
            </a:endParaRPr>
          </a:p>
          <a:p>
            <a:endParaRPr kumimoji="1" lang="zh-CN" altLang="en-US" dirty="0"/>
          </a:p>
        </p:txBody>
      </p:sp>
      <p:sp>
        <p:nvSpPr>
          <p:cNvPr id="9" name="文本框 8">
            <a:extLst>
              <a:ext uri="{FF2B5EF4-FFF2-40B4-BE49-F238E27FC236}">
                <a16:creationId xmlns:a16="http://schemas.microsoft.com/office/drawing/2014/main" id="{8EDC84AB-4EB6-0B43-ADDC-118250BCC4CB}"/>
              </a:ext>
            </a:extLst>
          </p:cNvPr>
          <p:cNvSpPr txBox="1"/>
          <p:nvPr/>
        </p:nvSpPr>
        <p:spPr>
          <a:xfrm>
            <a:off x="1034716" y="5494571"/>
            <a:ext cx="7917552" cy="461665"/>
          </a:xfrm>
          <a:prstGeom prst="rect">
            <a:avLst/>
          </a:prstGeom>
          <a:noFill/>
        </p:spPr>
        <p:txBody>
          <a:bodyPr wrap="none" rtlCol="0">
            <a:spAutoFit/>
          </a:bodyPr>
          <a:lstStyle/>
          <a:p>
            <a:pPr marL="342900" indent="-342900">
              <a:buFont typeface="Zapf Dingbats"/>
              <a:buChar char="✦"/>
            </a:pPr>
            <a:r>
              <a:rPr kumimoji="1" lang="zh-CN" altLang="en-US" sz="2400" dirty="0"/>
              <a:t>不能应变（除非你给它提供了应变策略的具体步骤）。</a:t>
            </a:r>
          </a:p>
        </p:txBody>
      </p:sp>
      <p:sp>
        <p:nvSpPr>
          <p:cNvPr id="10" name="文本框 9">
            <a:extLst>
              <a:ext uri="{FF2B5EF4-FFF2-40B4-BE49-F238E27FC236}">
                <a16:creationId xmlns:a16="http://schemas.microsoft.com/office/drawing/2014/main" id="{5C118772-321B-1340-B463-444A5A4FA191}"/>
              </a:ext>
            </a:extLst>
          </p:cNvPr>
          <p:cNvSpPr txBox="1"/>
          <p:nvPr/>
        </p:nvSpPr>
        <p:spPr>
          <a:xfrm>
            <a:off x="5546558" y="2816977"/>
            <a:ext cx="2084289" cy="646331"/>
          </a:xfrm>
          <a:prstGeom prst="rect">
            <a:avLst/>
          </a:prstGeom>
          <a:solidFill>
            <a:schemeClr val="accent4"/>
          </a:solidFill>
          <a:effectLst>
            <a:outerShdw blurRad="50800" dist="38100" dir="2700000" algn="tl" rotWithShape="0">
              <a:prstClr val="black">
                <a:alpha val="40000"/>
              </a:prstClr>
            </a:outerShdw>
          </a:effectLst>
        </p:spPr>
        <p:txBody>
          <a:bodyPr wrap="none" rtlCol="0">
            <a:spAutoFit/>
          </a:bodyPr>
          <a:lstStyle/>
          <a:p>
            <a:r>
              <a:rPr kumimoji="1" lang="zh-CN" altLang="en-US" dirty="0"/>
              <a:t>人：</a:t>
            </a:r>
            <a:r>
              <a:rPr kumimoji="1" lang="en-US" altLang="zh-CN" dirty="0"/>
              <a:t>What</a:t>
            </a:r>
            <a:r>
              <a:rPr kumimoji="1" lang="zh-CN" altLang="en-US" dirty="0"/>
              <a:t> </a:t>
            </a:r>
            <a:r>
              <a:rPr kumimoji="1" lang="en-US" altLang="zh-CN" dirty="0"/>
              <a:t>to</a:t>
            </a:r>
            <a:r>
              <a:rPr kumimoji="1" lang="zh-CN" altLang="en-US" dirty="0"/>
              <a:t> </a:t>
            </a:r>
            <a:r>
              <a:rPr kumimoji="1" lang="en-US" altLang="zh-CN" dirty="0"/>
              <a:t>do</a:t>
            </a:r>
          </a:p>
          <a:p>
            <a:r>
              <a:rPr kumimoji="1" lang="zh-CN" altLang="en-US" dirty="0"/>
              <a:t>计算机：</a:t>
            </a:r>
            <a:r>
              <a:rPr kumimoji="1" lang="en-US" altLang="zh-CN" dirty="0"/>
              <a:t>How</a:t>
            </a:r>
            <a:r>
              <a:rPr kumimoji="1" lang="zh-CN" altLang="en-US" dirty="0"/>
              <a:t> </a:t>
            </a:r>
            <a:r>
              <a:rPr kumimoji="1" lang="en-US" altLang="zh-CN" dirty="0"/>
              <a:t>to</a:t>
            </a:r>
            <a:r>
              <a:rPr kumimoji="1" lang="zh-CN" altLang="en-US" dirty="0"/>
              <a:t> </a:t>
            </a:r>
            <a:r>
              <a:rPr kumimoji="1" lang="en-US" altLang="zh-CN" dirty="0"/>
              <a:t>do</a:t>
            </a:r>
            <a:endParaRPr kumimoji="1" lang="zh-CN" altLang="en-US" dirty="0"/>
          </a:p>
        </p:txBody>
      </p:sp>
    </p:spTree>
    <p:extLst>
      <p:ext uri="{BB962C8B-B14F-4D97-AF65-F5344CB8AC3E}">
        <p14:creationId xmlns:p14="http://schemas.microsoft.com/office/powerpoint/2010/main" val="1060978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linds(horizontal)">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1" nodeType="click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additive="base">
                                        <p:cTn id="32" dur="500" fill="hold"/>
                                        <p:tgtEl>
                                          <p:spTgt spid="10"/>
                                        </p:tgtEl>
                                        <p:attrNameLst>
                                          <p:attrName>ppt_x</p:attrName>
                                        </p:attrNameLst>
                                      </p:cBhvr>
                                      <p:tavLst>
                                        <p:tav tm="0">
                                          <p:val>
                                            <p:strVal val="#ppt_x"/>
                                          </p:val>
                                        </p:tav>
                                        <p:tav tm="100000">
                                          <p:val>
                                            <p:strVal val="#ppt_x"/>
                                          </p:val>
                                        </p:tav>
                                      </p:tavLst>
                                    </p:anim>
                                    <p:anim calcmode="lin" valueType="num">
                                      <p:cBhvr additive="base">
                                        <p:cTn id="3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P spid="8" grpId="0"/>
      <p:bldP spid="9" grpId="0"/>
      <p:bldP spid="10"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p:txBody>
          <a:bodyPr>
            <a:normAutofit/>
          </a:bodyPr>
          <a:lstStyle/>
          <a:p>
            <a:pPr algn="ctr"/>
            <a:r>
              <a:rPr lang="en-US" b="1" dirty="0">
                <a:latin typeface="Songti SC Black" panose="02010600040101010101" pitchFamily="2" charset="-122"/>
                <a:ea typeface="Songti SC Black" panose="02010600040101010101" pitchFamily="2" charset="-122"/>
                <a:cs typeface="Arial Narrow" panose="020B0604020202020204" pitchFamily="34" charset="0"/>
              </a:rPr>
              <a:t>计算机和编程语言</a:t>
            </a:r>
            <a:br>
              <a:rPr lang="en-US" b="1" dirty="0">
                <a:latin typeface="Songti SC Black" panose="02010600040101010101" pitchFamily="2" charset="-122"/>
                <a:ea typeface="Songti SC Black" panose="02010600040101010101" pitchFamily="2" charset="-122"/>
                <a:cs typeface="Arial Narrow" panose="020B0604020202020204" pitchFamily="34" charset="0"/>
              </a:rPr>
            </a:br>
            <a:r>
              <a:rPr lang="zh-CN" altLang="en-US" sz="2200" b="1" dirty="0">
                <a:latin typeface="Songti SC Black" panose="02010600040101010101" pitchFamily="2" charset="-122"/>
                <a:ea typeface="Songti SC Black" panose="02010600040101010101" pitchFamily="2" charset="-122"/>
                <a:cs typeface="Arial Narrow" panose="020B0604020202020204" pitchFamily="34" charset="0"/>
              </a:rPr>
              <a:t>（</a:t>
            </a:r>
            <a:r>
              <a:rPr lang="en-US" altLang="zh-CN" sz="2200" b="1" dirty="0">
                <a:latin typeface="Songti SC Black" panose="02010600040101010101" pitchFamily="2" charset="-122"/>
                <a:ea typeface="Songti SC Black" panose="02010600040101010101" pitchFamily="2" charset="-122"/>
                <a:cs typeface="Arial Narrow" panose="020B0604020202020204" pitchFamily="34" charset="0"/>
              </a:rPr>
              <a:t>Computer</a:t>
            </a:r>
            <a:r>
              <a:rPr lang="zh-CN" altLang="en-US" sz="2200" b="1" dirty="0">
                <a:latin typeface="Songti SC Black" panose="02010600040101010101" pitchFamily="2" charset="-122"/>
                <a:ea typeface="Songti SC Black" panose="02010600040101010101" pitchFamily="2" charset="-122"/>
                <a:cs typeface="Arial Narrow" panose="020B0604020202020204" pitchFamily="34" charset="0"/>
              </a:rPr>
              <a:t> </a:t>
            </a:r>
            <a:r>
              <a:rPr lang="en-US" altLang="zh-CN" sz="2200" b="1" dirty="0">
                <a:latin typeface="Songti SC Black" panose="02010600040101010101" pitchFamily="2" charset="-122"/>
                <a:ea typeface="Songti SC Black" panose="02010600040101010101" pitchFamily="2" charset="-122"/>
                <a:cs typeface="Arial Narrow" panose="020B0604020202020204" pitchFamily="34" charset="0"/>
              </a:rPr>
              <a:t>&amp;</a:t>
            </a:r>
            <a:r>
              <a:rPr lang="zh-CN" altLang="en-US" sz="2200" b="1" dirty="0">
                <a:latin typeface="Songti SC Black" panose="02010600040101010101" pitchFamily="2" charset="-122"/>
                <a:ea typeface="Songti SC Black" panose="02010600040101010101" pitchFamily="2" charset="-122"/>
                <a:cs typeface="Arial Narrow" panose="020B0604020202020204" pitchFamily="34" charset="0"/>
              </a:rPr>
              <a:t> </a:t>
            </a:r>
            <a:r>
              <a:rPr lang="en-US" altLang="zh-CN" sz="2200" b="1" dirty="0">
                <a:latin typeface="Songti SC Black" panose="02010600040101010101" pitchFamily="2" charset="-122"/>
                <a:ea typeface="Songti SC Black" panose="02010600040101010101" pitchFamily="2" charset="-122"/>
                <a:cs typeface="Arial Narrow" panose="020B0604020202020204" pitchFamily="34" charset="0"/>
              </a:rPr>
              <a:t>Programming</a:t>
            </a:r>
            <a:r>
              <a:rPr lang="zh-CN" altLang="en-US" sz="2200" b="1" dirty="0">
                <a:latin typeface="Songti SC Black" panose="02010600040101010101" pitchFamily="2" charset="-122"/>
                <a:ea typeface="Songti SC Black" panose="02010600040101010101" pitchFamily="2" charset="-122"/>
                <a:cs typeface="Arial Narrow" panose="020B0604020202020204" pitchFamily="34" charset="0"/>
              </a:rPr>
              <a:t> </a:t>
            </a:r>
            <a:r>
              <a:rPr lang="en-US" altLang="zh-CN" sz="2200" b="1" dirty="0">
                <a:latin typeface="Songti SC Black" panose="02010600040101010101" pitchFamily="2" charset="-122"/>
                <a:ea typeface="Songti SC Black" panose="02010600040101010101" pitchFamily="2" charset="-122"/>
                <a:cs typeface="Arial Narrow" panose="020B0604020202020204" pitchFamily="34" charset="0"/>
              </a:rPr>
              <a:t>Language)</a:t>
            </a:r>
            <a:endParaRPr lang="en-CN" sz="2200" b="1" dirty="0">
              <a:latin typeface="Songti SC Black" panose="02010600040101010101" pitchFamily="2" charset="-122"/>
              <a:ea typeface="Songti SC Black" panose="02010600040101010101" pitchFamily="2" charset="-122"/>
            </a:endParaRPr>
          </a:p>
        </p:txBody>
      </p:sp>
      <p:sp>
        <p:nvSpPr>
          <p:cNvPr id="3" name="Content Placeholder 2">
            <a:extLst>
              <a:ext uri="{FF2B5EF4-FFF2-40B4-BE49-F238E27FC236}">
                <a16:creationId xmlns:a16="http://schemas.microsoft.com/office/drawing/2014/main" id="{10156661-5CDA-B84A-B422-5B4982BFE821}"/>
              </a:ext>
            </a:extLst>
          </p:cNvPr>
          <p:cNvSpPr>
            <a:spLocks noGrp="1"/>
          </p:cNvSpPr>
          <p:nvPr>
            <p:ph idx="1"/>
          </p:nvPr>
        </p:nvSpPr>
        <p:spPr>
          <a:xfrm>
            <a:off x="628650" y="1935533"/>
            <a:ext cx="8227251" cy="3851491"/>
          </a:xfrm>
        </p:spPr>
        <p:txBody>
          <a:bodyPr>
            <a:normAutofit/>
          </a:bodyPr>
          <a:lstStyle/>
          <a:p>
            <a:pPr>
              <a:lnSpc>
                <a:spcPct val="125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a:t>
            </a:r>
            <a:r>
              <a:rPr lang="en-US" b="1" dirty="0">
                <a:latin typeface="Songti SC Black" panose="02010600040101010101" pitchFamily="2" charset="-122"/>
                <a:ea typeface="Songti SC Black" panose="02010600040101010101" pitchFamily="2" charset="-122"/>
              </a:rPr>
              <a:t>什么是</a:t>
            </a:r>
            <a:r>
              <a:rPr lang="en-US" b="1" dirty="0">
                <a:solidFill>
                  <a:srgbClr val="FF0000"/>
                </a:solidFill>
                <a:latin typeface="Songti SC Black" panose="02010600040101010101" pitchFamily="2" charset="-122"/>
                <a:ea typeface="Songti SC Black" panose="02010600040101010101" pitchFamily="2" charset="-122"/>
              </a:rPr>
              <a:t>计算机</a:t>
            </a:r>
            <a:r>
              <a:rPr lang="zh-CN" altLang="en-US" b="1" dirty="0">
                <a:latin typeface="Songti SC Black" panose="02010600040101010101" pitchFamily="2" charset="-122"/>
                <a:ea typeface="Songti SC Black" panose="02010600040101010101" pitchFamily="2" charset="-122"/>
              </a:rPr>
              <a:t>？</a:t>
            </a:r>
            <a:r>
              <a:rPr lang="zh-CN" altLang="en-US" sz="2000" b="1" dirty="0">
                <a:latin typeface="Songti SC Black" panose="02010600040101010101" pitchFamily="2" charset="-122"/>
                <a:ea typeface="Songti SC Black" panose="02010600040101010101" pitchFamily="2" charset="-122"/>
              </a:rPr>
              <a:t>（</a:t>
            </a:r>
            <a:r>
              <a:rPr lang="en-US" altLang="zh-CN" sz="2000" b="1" dirty="0">
                <a:latin typeface="Songti SC Black" panose="02010600040101010101" pitchFamily="2" charset="-122"/>
                <a:ea typeface="Songti SC Black" panose="02010600040101010101" pitchFamily="2" charset="-122"/>
              </a:rPr>
              <a:t>Computer</a:t>
            </a:r>
            <a:r>
              <a:rPr lang="zh-CN" altLang="en-US" sz="2000" b="1" dirty="0">
                <a:latin typeface="Songti SC Black" panose="02010600040101010101" pitchFamily="2" charset="-122"/>
                <a:ea typeface="Songti SC Black" panose="02010600040101010101" pitchFamily="2" charset="-122"/>
              </a:rPr>
              <a:t>）</a:t>
            </a:r>
            <a:endParaRPr lang="zh-CN" altLang="en-US" sz="3200" b="1" dirty="0">
              <a:latin typeface="Songti SC Black" panose="02010600040101010101" pitchFamily="2" charset="-122"/>
              <a:ea typeface="Songti SC Black" panose="02010600040101010101" pitchFamily="2" charset="-122"/>
            </a:endParaRPr>
          </a:p>
          <a:p>
            <a:pPr lvl="1">
              <a:lnSpc>
                <a:spcPct val="125000"/>
              </a:lnSpc>
              <a:buFontTx/>
              <a:buChar char="-"/>
            </a:pPr>
            <a:r>
              <a:rPr lang="zh-CN" altLang="en-US" sz="2000" b="1" dirty="0">
                <a:latin typeface="Songti SC" panose="02010600040101010101" pitchFamily="2" charset="-122"/>
                <a:ea typeface="Songti SC" panose="02010600040101010101" pitchFamily="2" charset="-122"/>
                <a:cs typeface="Arial" panose="020B0604020202020204" pitchFamily="34" charset="0"/>
              </a:rPr>
              <a:t>是一个可以根据一系列指令自动执行</a:t>
            </a:r>
            <a:r>
              <a:rPr lang="zh-CN" altLang="en-US" sz="2000" b="1" dirty="0">
                <a:solidFill>
                  <a:srgbClr val="FF0000"/>
                </a:solidFill>
                <a:latin typeface="Songti SC" panose="02010600040101010101" pitchFamily="2" charset="-122"/>
                <a:ea typeface="Songti SC" panose="02010600040101010101" pitchFamily="2" charset="-122"/>
                <a:cs typeface="Arial" panose="020B0604020202020204" pitchFamily="34" charset="0"/>
              </a:rPr>
              <a:t>串行</a:t>
            </a:r>
            <a:r>
              <a:rPr lang="zh-CN" altLang="en-US" sz="2000" b="1" dirty="0">
                <a:solidFill>
                  <a:schemeClr val="accent1"/>
                </a:solidFill>
                <a:latin typeface="Songti SC" panose="02010600040101010101" pitchFamily="2" charset="-122"/>
                <a:ea typeface="Songti SC" panose="02010600040101010101" pitchFamily="2" charset="-122"/>
                <a:cs typeface="Arial" panose="020B0604020202020204" pitchFamily="34" charset="0"/>
              </a:rPr>
              <a:t>算术或逻辑操作</a:t>
            </a:r>
            <a:r>
              <a:rPr lang="zh-CN" altLang="en-US" sz="2000" b="1" dirty="0">
                <a:latin typeface="Songti SC" panose="02010600040101010101" pitchFamily="2" charset="-122"/>
                <a:ea typeface="Songti SC" panose="02010600040101010101" pitchFamily="2" charset="-122"/>
                <a:cs typeface="Arial" panose="020B0604020202020204" pitchFamily="34" charset="0"/>
              </a:rPr>
              <a:t>的设备。</a:t>
            </a:r>
            <a:endParaRPr lang="en-US" altLang="zh-CN" sz="2000" b="1" dirty="0">
              <a:latin typeface="Songti SC" panose="02010600040101010101" pitchFamily="2" charset="-122"/>
              <a:ea typeface="Songti SC" panose="02010600040101010101" pitchFamily="2" charset="-122"/>
              <a:cs typeface="Arial" panose="020B0604020202020204" pitchFamily="34" charset="0"/>
            </a:endParaRPr>
          </a:p>
          <a:p>
            <a:pPr lvl="1">
              <a:lnSpc>
                <a:spcPct val="125000"/>
              </a:lnSpc>
              <a:buFontTx/>
              <a:buChar char="-"/>
            </a:pPr>
            <a:r>
              <a:rPr lang="zh-CN" altLang="en-US" sz="2000" b="1" dirty="0">
                <a:latin typeface="Songti SC" panose="02010600040101010101" pitchFamily="2" charset="-122"/>
                <a:ea typeface="Songti SC" panose="02010600040101010101" pitchFamily="2" charset="-122"/>
                <a:cs typeface="Arial" panose="020B0604020202020204" pitchFamily="34" charset="0"/>
              </a:rPr>
              <a:t>计算机并不“聪明”，它的“聪明”是人对它设计的结果。</a:t>
            </a:r>
            <a:endParaRPr lang="en-US" altLang="zh-CN" sz="2000" b="1" dirty="0">
              <a:latin typeface="Songti SC" panose="02010600040101010101" pitchFamily="2" charset="-122"/>
              <a:ea typeface="Songti SC" panose="02010600040101010101" pitchFamily="2" charset="-122"/>
              <a:cs typeface="Arial" panose="020B0604020202020204" pitchFamily="34" charset="0"/>
            </a:endParaRPr>
          </a:p>
          <a:p>
            <a:pPr lvl="1">
              <a:lnSpc>
                <a:spcPct val="125000"/>
              </a:lnSpc>
              <a:buFontTx/>
              <a:buChar char="-"/>
            </a:pPr>
            <a:endParaRPr lang="zh-CN" altLang="en-US" sz="2000" b="1" dirty="0">
              <a:latin typeface="Songti SC Black" panose="02010600040101010101" pitchFamily="2" charset="-122"/>
              <a:ea typeface="Songti SC Black" panose="02010600040101010101" pitchFamily="2" charset="-122"/>
            </a:endParaRPr>
          </a:p>
          <a:p>
            <a:pPr>
              <a:lnSpc>
                <a:spcPct val="125000"/>
              </a:lnSpc>
              <a:buFont typeface="Wingdings" pitchFamily="2" charset="2"/>
              <a:buChar char="Ø"/>
            </a:pPr>
            <a:r>
              <a:rPr lang="zh-CN" altLang="en-US" sz="3200" b="1" dirty="0">
                <a:latin typeface="Songti SC Black" panose="02010600040101010101" pitchFamily="2" charset="-122"/>
                <a:ea typeface="Songti SC Black" panose="02010600040101010101" pitchFamily="2" charset="-122"/>
              </a:rPr>
              <a:t> </a:t>
            </a:r>
            <a:r>
              <a:rPr lang="zh-CN" altLang="en-US" b="1" dirty="0">
                <a:latin typeface="Songti SC Black" panose="02010600040101010101" pitchFamily="2" charset="-122"/>
                <a:ea typeface="Songti SC Black" panose="02010600040101010101" pitchFamily="2" charset="-122"/>
              </a:rPr>
              <a:t>什么是</a:t>
            </a:r>
            <a:r>
              <a:rPr lang="zh-CN" altLang="en-US" b="1" dirty="0">
                <a:solidFill>
                  <a:srgbClr val="FF0000"/>
                </a:solidFill>
                <a:latin typeface="Songti SC Black" panose="02010600040101010101" pitchFamily="2" charset="-122"/>
                <a:ea typeface="Songti SC Black" panose="02010600040101010101" pitchFamily="2" charset="-122"/>
              </a:rPr>
              <a:t>编程</a:t>
            </a:r>
            <a:r>
              <a:rPr lang="zh-CN" altLang="en-US" b="1" dirty="0">
                <a:latin typeface="Songti SC Black" panose="02010600040101010101" pitchFamily="2" charset="-122"/>
                <a:ea typeface="Songti SC Black" panose="02010600040101010101" pitchFamily="2" charset="-122"/>
              </a:rPr>
              <a:t>？</a:t>
            </a:r>
            <a:r>
              <a:rPr lang="zh-CN" altLang="en-US" sz="2000" b="1" dirty="0">
                <a:latin typeface="Songti SC Black" panose="02010600040101010101" pitchFamily="2" charset="-122"/>
                <a:ea typeface="Songti SC Black" panose="02010600040101010101" pitchFamily="2" charset="-122"/>
              </a:rPr>
              <a:t>（</a:t>
            </a:r>
            <a:r>
              <a:rPr lang="en-US" altLang="zh-CN" sz="2000" b="1" dirty="0">
                <a:latin typeface="Songti SC Black" panose="02010600040101010101" pitchFamily="2" charset="-122"/>
                <a:ea typeface="Songti SC Black" panose="02010600040101010101" pitchFamily="2" charset="-122"/>
              </a:rPr>
              <a:t>Programming</a:t>
            </a:r>
            <a:r>
              <a:rPr lang="zh-CN" altLang="en-US" sz="2000" b="1" dirty="0">
                <a:latin typeface="Songti SC Black" panose="02010600040101010101" pitchFamily="2" charset="-122"/>
                <a:ea typeface="Songti SC Black" panose="02010600040101010101" pitchFamily="2" charset="-122"/>
              </a:rPr>
              <a:t>）</a:t>
            </a:r>
            <a:endParaRPr lang="en-US" altLang="zh-CN" sz="2000" b="1" dirty="0">
              <a:latin typeface="Songti SC Black" panose="02010600040101010101" pitchFamily="2" charset="-122"/>
              <a:ea typeface="Songti SC Black" panose="02010600040101010101" pitchFamily="2" charset="-122"/>
            </a:endParaRPr>
          </a:p>
          <a:p>
            <a:pPr marL="457200" lvl="1" indent="0">
              <a:lnSpc>
                <a:spcPct val="125000"/>
              </a:lnSpc>
              <a:buNone/>
            </a:pPr>
            <a:r>
              <a:rPr lang="en-US" altLang="zh-CN" sz="2800" b="1" dirty="0">
                <a:latin typeface="Songti SC Black" panose="02010600040101010101" pitchFamily="2" charset="-122"/>
                <a:ea typeface="Songti SC Black" panose="02010600040101010101" pitchFamily="2" charset="-122"/>
              </a:rPr>
              <a:t>-</a:t>
            </a:r>
            <a:r>
              <a:rPr lang="zh-CN" altLang="en-US" sz="2800" b="1" dirty="0">
                <a:latin typeface="Songti SC Black" panose="02010600040101010101" pitchFamily="2" charset="-122"/>
                <a:ea typeface="Songti SC Black" panose="02010600040101010101" pitchFamily="2" charset="-122"/>
              </a:rPr>
              <a:t> </a:t>
            </a:r>
            <a:r>
              <a:rPr lang="zh-CN" altLang="en-US" sz="2000" b="1" dirty="0">
                <a:latin typeface="Songti SC" panose="02010600040101010101" pitchFamily="2" charset="-122"/>
                <a:ea typeface="Songti SC" panose="02010600040101010101" pitchFamily="2" charset="-122"/>
              </a:rPr>
              <a:t>是设计和构建一系列可执行的指令使计算机完成特定的计算任务或逻辑操作的过程。</a:t>
            </a:r>
            <a:endParaRPr lang="en-US" altLang="zh-CN" sz="2000" b="1"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5</a:t>
            </a:fld>
            <a:endParaRPr lang="en-CN"/>
          </a:p>
        </p:txBody>
      </p:sp>
    </p:spTree>
    <p:extLst>
      <p:ext uri="{BB962C8B-B14F-4D97-AF65-F5344CB8AC3E}">
        <p14:creationId xmlns:p14="http://schemas.microsoft.com/office/powerpoint/2010/main" val="856803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blinds(horizontal)">
                                      <p:cBhvr>
                                        <p:cTn id="18" dur="500"/>
                                        <p:tgtEl>
                                          <p:spTgt spid="3">
                                            <p:txEl>
                                              <p:pRg st="4" end="4"/>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blinds(horizontal)">
                                      <p:cBhvr>
                                        <p:cTn id="21"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156661-5CDA-B84A-B422-5B4982BFE821}"/>
              </a:ext>
            </a:extLst>
          </p:cNvPr>
          <p:cNvSpPr>
            <a:spLocks noGrp="1"/>
          </p:cNvSpPr>
          <p:nvPr>
            <p:ph idx="1"/>
          </p:nvPr>
        </p:nvSpPr>
        <p:spPr>
          <a:xfrm>
            <a:off x="628650" y="336884"/>
            <a:ext cx="7886700" cy="5705143"/>
          </a:xfrm>
        </p:spPr>
        <p:txBody>
          <a:bodyPr>
            <a:normAutofit/>
          </a:bodyPr>
          <a:lstStyle/>
          <a:p>
            <a:pPr algn="just">
              <a:lnSpc>
                <a:spcPct val="125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什么是</a:t>
            </a:r>
            <a:r>
              <a:rPr lang="zh-CN" altLang="en-US" b="1" dirty="0">
                <a:solidFill>
                  <a:srgbClr val="FF0000"/>
                </a:solidFill>
                <a:latin typeface="Songti SC Black" panose="02010600040101010101" pitchFamily="2" charset="-122"/>
                <a:ea typeface="Songti SC Black" panose="02010600040101010101" pitchFamily="2" charset="-122"/>
              </a:rPr>
              <a:t>编程语言</a:t>
            </a:r>
            <a:r>
              <a:rPr lang="zh-CN" altLang="en-US" b="1" dirty="0">
                <a:latin typeface="Songti SC Black" panose="02010600040101010101" pitchFamily="2" charset="-122"/>
                <a:ea typeface="Songti SC Black" panose="02010600040101010101" pitchFamily="2" charset="-122"/>
              </a:rPr>
              <a:t>？</a:t>
            </a:r>
            <a:r>
              <a:rPr lang="zh-CN" altLang="en-US" sz="1800" b="1" dirty="0">
                <a:latin typeface="Songti SC Black" panose="02010600040101010101" pitchFamily="2" charset="-122"/>
                <a:ea typeface="Songti SC Black" panose="02010600040101010101" pitchFamily="2" charset="-122"/>
              </a:rPr>
              <a:t> </a:t>
            </a:r>
            <a:r>
              <a:rPr lang="zh-CN" altLang="en-US" sz="2000" b="1" dirty="0">
                <a:latin typeface="Songti SC" panose="02010600040101010101" pitchFamily="2" charset="-122"/>
                <a:ea typeface="Songti SC" panose="02010600040101010101" pitchFamily="2" charset="-122"/>
              </a:rPr>
              <a:t>（</a:t>
            </a:r>
            <a:r>
              <a:rPr lang="en-US" altLang="zh-CN" sz="2000" b="1" dirty="0">
                <a:latin typeface="Songti SC" panose="02010600040101010101" pitchFamily="2" charset="-122"/>
                <a:ea typeface="Songti SC" panose="02010600040101010101" pitchFamily="2" charset="-122"/>
              </a:rPr>
              <a:t>Programming</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Language</a:t>
            </a:r>
            <a:r>
              <a:rPr lang="zh-CN" altLang="en-US" sz="2000" b="1" dirty="0">
                <a:latin typeface="Songti SC" panose="02010600040101010101" pitchFamily="2" charset="-122"/>
                <a:ea typeface="Songti SC" panose="02010600040101010101" pitchFamily="2" charset="-122"/>
              </a:rPr>
              <a:t>）</a:t>
            </a:r>
          </a:p>
          <a:p>
            <a:pPr lvl="1" algn="just">
              <a:lnSpc>
                <a:spcPct val="125000"/>
              </a:lnSpc>
              <a:buFontTx/>
              <a:buChar char="-"/>
            </a:pPr>
            <a:r>
              <a:rPr lang="zh-CN" altLang="en-US" sz="2000" b="1" dirty="0">
                <a:latin typeface="Songti SC" panose="02010600040101010101" pitchFamily="2" charset="-122"/>
                <a:ea typeface="Songti SC" panose="02010600040101010101" pitchFamily="2" charset="-122"/>
              </a:rPr>
              <a:t>是用来定义计算机程序的形式语言。它是一种被标准化的交流规则，用来向计算机发出指令。</a:t>
            </a:r>
            <a:endParaRPr lang="en-US" altLang="zh-CN" sz="2000" b="1" dirty="0">
              <a:latin typeface="Songti SC" panose="02010600040101010101" pitchFamily="2" charset="-122"/>
              <a:ea typeface="Songti SC" panose="02010600040101010101" pitchFamily="2" charset="-122"/>
            </a:endParaRPr>
          </a:p>
          <a:p>
            <a:pPr lvl="1" algn="just">
              <a:lnSpc>
                <a:spcPct val="125000"/>
              </a:lnSpc>
              <a:buFont typeface="Wingdings" pitchFamily="2" charset="2"/>
              <a:buChar char="Ø"/>
            </a:pPr>
            <a:r>
              <a:rPr lang="zh-CN" altLang="en-US" sz="2000" b="1" dirty="0">
                <a:latin typeface="Songti SC" panose="02010600040101010101" pitchFamily="2" charset="-122"/>
                <a:ea typeface="Songti SC" panose="02010600040101010101" pitchFamily="2" charset="-122"/>
              </a:rPr>
              <a:t>类似于我们不同国家所用的语言：汉语、英语、日语等。</a:t>
            </a:r>
            <a:endParaRPr lang="en-US" altLang="zh-CN" sz="2000" b="1" dirty="0">
              <a:latin typeface="Songti SC" panose="02010600040101010101" pitchFamily="2" charset="-122"/>
              <a:ea typeface="Songti SC" panose="02010600040101010101" pitchFamily="2" charset="-122"/>
            </a:endParaRPr>
          </a:p>
          <a:p>
            <a:pPr marL="457200" lvl="1" indent="0" algn="just">
              <a:lnSpc>
                <a:spcPct val="125000"/>
              </a:lnSpc>
              <a:buNone/>
            </a:pPr>
            <a:r>
              <a:rPr lang="en-US" altLang="zh-CN" sz="2000" b="1" dirty="0">
                <a:latin typeface="Songti SC" panose="02010600040101010101" pitchFamily="2" charset="-122"/>
                <a:ea typeface="Songti SC" panose="02010600040101010101" pitchFamily="2" charset="-122"/>
              </a:rPr>
              <a:t>Eg</a:t>
            </a:r>
            <a:r>
              <a:rPr lang="zh-CN" altLang="en-US" sz="2000" b="1" dirty="0">
                <a:latin typeface="Songti SC" panose="02010600040101010101" pitchFamily="2" charset="-122"/>
                <a:ea typeface="Songti SC" panose="02010600040101010101" pitchFamily="2" charset="-122"/>
              </a:rPr>
              <a:t>：当我们要向计算机发出</a:t>
            </a:r>
            <a:r>
              <a:rPr lang="zh-CN" altLang="en-CN" sz="2000" b="1" dirty="0">
                <a:latin typeface="Songti SC" panose="02010600040101010101" pitchFamily="2" charset="-122"/>
                <a:ea typeface="Songti SC" panose="02010600040101010101" pitchFamily="2" charset="-122"/>
              </a:rPr>
              <a:t>一个</a:t>
            </a:r>
            <a:r>
              <a:rPr lang="zh-CN" altLang="en-US" sz="2000" b="1" dirty="0">
                <a:latin typeface="Songti SC" panose="02010600040101010101" pitchFamily="2" charset="-122"/>
                <a:ea typeface="Songti SC" panose="02010600040101010101" pitchFamily="2" charset="-122"/>
              </a:rPr>
              <a:t>的输出指令，要求它在终端屏幕中显示 “我喜欢研究电脑”这七个字。</a:t>
            </a:r>
            <a:endParaRPr lang="en-US" altLang="zh-CN" sz="2000" b="1" dirty="0">
              <a:latin typeface="Songti SC" panose="02010600040101010101" pitchFamily="2" charset="-122"/>
              <a:ea typeface="Songti SC" panose="02010600040101010101" pitchFamily="2" charset="-122"/>
            </a:endParaRPr>
          </a:p>
          <a:p>
            <a:pPr algn="just">
              <a:lnSpc>
                <a:spcPct val="125000"/>
              </a:lnSpc>
              <a:buFont typeface="Wingdings" pitchFamily="2" charset="2"/>
              <a:buChar char="Ø"/>
            </a:pPr>
            <a:endParaRPr lang="en-US" altLang="zh-CN" b="1"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6</a:t>
            </a:fld>
            <a:endParaRPr lang="en-CN"/>
          </a:p>
        </p:txBody>
      </p:sp>
      <p:graphicFrame>
        <p:nvGraphicFramePr>
          <p:cNvPr id="8" name="Table 8">
            <a:extLst>
              <a:ext uri="{FF2B5EF4-FFF2-40B4-BE49-F238E27FC236}">
                <a16:creationId xmlns:a16="http://schemas.microsoft.com/office/drawing/2014/main" id="{80AC8E00-43FC-E940-AD35-F5D5F97F0015}"/>
              </a:ext>
            </a:extLst>
          </p:cNvPr>
          <p:cNvGraphicFramePr>
            <a:graphicFrameLocks noGrp="1"/>
          </p:cNvGraphicFramePr>
          <p:nvPr>
            <p:extLst>
              <p:ext uri="{D42A27DB-BD31-4B8C-83A1-F6EECF244321}">
                <p14:modId xmlns:p14="http://schemas.microsoft.com/office/powerpoint/2010/main" val="859912550"/>
              </p:ext>
            </p:extLst>
          </p:nvPr>
        </p:nvGraphicFramePr>
        <p:xfrm>
          <a:off x="1426966" y="3189455"/>
          <a:ext cx="6742476" cy="2822167"/>
        </p:xfrm>
        <a:graphic>
          <a:graphicData uri="http://schemas.openxmlformats.org/drawingml/2006/table">
            <a:tbl>
              <a:tblPr firstRow="1" bandRow="1">
                <a:tableStyleId>{5940675A-B579-460E-94D1-54222C63F5DA}</a:tableStyleId>
              </a:tblPr>
              <a:tblGrid>
                <a:gridCol w="1439959">
                  <a:extLst>
                    <a:ext uri="{9D8B030D-6E8A-4147-A177-3AD203B41FA5}">
                      <a16:colId xmlns:a16="http://schemas.microsoft.com/office/drawing/2014/main" val="2016362730"/>
                    </a:ext>
                  </a:extLst>
                </a:gridCol>
                <a:gridCol w="5302517">
                  <a:extLst>
                    <a:ext uri="{9D8B030D-6E8A-4147-A177-3AD203B41FA5}">
                      <a16:colId xmlns:a16="http://schemas.microsoft.com/office/drawing/2014/main" val="4181834436"/>
                    </a:ext>
                  </a:extLst>
                </a:gridCol>
              </a:tblGrid>
              <a:tr h="473414">
                <a:tc>
                  <a:txBody>
                    <a:bodyPr/>
                    <a:lstStyle/>
                    <a:p>
                      <a:pPr algn="ctr"/>
                      <a:r>
                        <a:rPr lang="en-CN" b="1" dirty="0"/>
                        <a:t>编程语言</a:t>
                      </a:r>
                    </a:p>
                  </a:txBody>
                  <a:tcPr anchor="ctr"/>
                </a:tc>
                <a:tc>
                  <a:txBody>
                    <a:bodyPr/>
                    <a:lstStyle/>
                    <a:p>
                      <a:pPr algn="ctr"/>
                      <a:r>
                        <a:rPr lang="en-CN" b="1" dirty="0"/>
                        <a:t>表达方式</a:t>
                      </a:r>
                    </a:p>
                  </a:txBody>
                  <a:tcPr anchor="ctr"/>
                </a:tc>
                <a:extLst>
                  <a:ext uri="{0D108BD9-81ED-4DB2-BD59-A6C34878D82A}">
                    <a16:rowId xmlns:a16="http://schemas.microsoft.com/office/drawing/2014/main" val="3479408228"/>
                  </a:ext>
                </a:extLst>
              </a:tr>
              <a:tr h="370840">
                <a:tc>
                  <a:txBody>
                    <a:bodyPr/>
                    <a:lstStyle/>
                    <a:p>
                      <a:pPr algn="ctr"/>
                      <a:r>
                        <a:rPr lang="en-CN" dirty="0"/>
                        <a:t>C</a:t>
                      </a:r>
                    </a:p>
                  </a:txBody>
                  <a:tcPr/>
                </a:tc>
                <a:tc>
                  <a:txBody>
                    <a:bodyPr/>
                    <a:lstStyle/>
                    <a:p>
                      <a:r>
                        <a:rPr lang="en-US" sz="1800" b="0" i="0" kern="1200" dirty="0">
                          <a:solidFill>
                            <a:schemeClr val="tx1"/>
                          </a:solidFill>
                          <a:effectLst/>
                          <a:latin typeface="Courier" pitchFamily="2" charset="0"/>
                          <a:ea typeface="+mn-ea"/>
                          <a:cs typeface="+mn-cs"/>
                        </a:rPr>
                        <a:t>puts("</a:t>
                      </a:r>
                      <a:r>
                        <a:rPr lang="zh-CN" altLang="en-US" dirty="0">
                          <a:latin typeface="Courier" pitchFamily="2" charset="0"/>
                        </a:rPr>
                        <a:t>我喜欢研究电脑</a:t>
                      </a:r>
                      <a:r>
                        <a:rPr lang="en-US" altLang="zh-CN" sz="1800" b="0" i="0" kern="1200" dirty="0">
                          <a:solidFill>
                            <a:schemeClr val="tx1"/>
                          </a:solidFill>
                          <a:effectLst/>
                          <a:latin typeface="Courier" pitchFamily="2" charset="0"/>
                          <a:ea typeface="+mn-ea"/>
                          <a:cs typeface="+mn-cs"/>
                        </a:rPr>
                        <a:t>");</a:t>
                      </a:r>
                      <a:endParaRPr lang="en-CN" dirty="0">
                        <a:latin typeface="Courier" pitchFamily="2" charset="0"/>
                      </a:endParaRPr>
                    </a:p>
                  </a:txBody>
                  <a:tcPr/>
                </a:tc>
                <a:extLst>
                  <a:ext uri="{0D108BD9-81ED-4DB2-BD59-A6C34878D82A}">
                    <a16:rowId xmlns:a16="http://schemas.microsoft.com/office/drawing/2014/main" val="797932461"/>
                  </a:ext>
                </a:extLst>
              </a:tr>
              <a:tr h="370840">
                <a:tc>
                  <a:txBody>
                    <a:bodyPr/>
                    <a:lstStyle/>
                    <a:p>
                      <a:pPr algn="ctr"/>
                      <a:r>
                        <a:rPr lang="en-CN" dirty="0"/>
                        <a:t>PHP</a:t>
                      </a:r>
                    </a:p>
                  </a:txBody>
                  <a:tcPr/>
                </a:tc>
                <a:tc>
                  <a:txBody>
                    <a:bodyPr/>
                    <a:lstStyle/>
                    <a:p>
                      <a:r>
                        <a:rPr lang="en-US" sz="1800" b="0" i="0" kern="1200" dirty="0">
                          <a:solidFill>
                            <a:schemeClr val="tx1"/>
                          </a:solidFill>
                          <a:effectLst/>
                          <a:latin typeface="Courier" pitchFamily="2" charset="0"/>
                          <a:ea typeface="+mn-ea"/>
                          <a:cs typeface="+mn-cs"/>
                        </a:rPr>
                        <a:t>echo "</a:t>
                      </a:r>
                      <a:r>
                        <a:rPr lang="zh-CN" altLang="en-US" dirty="0">
                          <a:latin typeface="Courier" pitchFamily="2" charset="0"/>
                        </a:rPr>
                        <a:t>我喜欢研究电脑</a:t>
                      </a:r>
                      <a:r>
                        <a:rPr lang="en-US" altLang="zh-CN" sz="1800" b="0" i="0" kern="1200" dirty="0">
                          <a:solidFill>
                            <a:schemeClr val="tx1"/>
                          </a:solidFill>
                          <a:effectLst/>
                          <a:latin typeface="Courier" pitchFamily="2" charset="0"/>
                          <a:ea typeface="+mn-ea"/>
                          <a:cs typeface="+mn-cs"/>
                        </a:rPr>
                        <a:t>";</a:t>
                      </a:r>
                      <a:endParaRPr lang="en-CN" dirty="0">
                        <a:latin typeface="Courier" pitchFamily="2" charset="0"/>
                      </a:endParaRPr>
                    </a:p>
                  </a:txBody>
                  <a:tcPr/>
                </a:tc>
                <a:extLst>
                  <a:ext uri="{0D108BD9-81ED-4DB2-BD59-A6C34878D82A}">
                    <a16:rowId xmlns:a16="http://schemas.microsoft.com/office/drawing/2014/main" val="2124160101"/>
                  </a:ext>
                </a:extLst>
              </a:tr>
              <a:tr h="370840">
                <a:tc>
                  <a:txBody>
                    <a:bodyPr/>
                    <a:lstStyle/>
                    <a:p>
                      <a:pPr algn="ctr"/>
                      <a:r>
                        <a:rPr lang="en-CN" dirty="0"/>
                        <a:t>Java</a:t>
                      </a:r>
                    </a:p>
                  </a:txBody>
                  <a:tcPr/>
                </a:tc>
                <a:tc>
                  <a:txBody>
                    <a:bodyPr/>
                    <a:lstStyle/>
                    <a:p>
                      <a:r>
                        <a:rPr lang="en-US" sz="1800" b="0" i="0" kern="1200" dirty="0">
                          <a:solidFill>
                            <a:schemeClr val="tx1"/>
                          </a:solidFill>
                          <a:effectLst/>
                          <a:latin typeface="Courier" pitchFamily="2" charset="0"/>
                          <a:ea typeface="+mn-ea"/>
                          <a:cs typeface="+mn-cs"/>
                        </a:rPr>
                        <a:t>System.out.println("</a:t>
                      </a:r>
                      <a:r>
                        <a:rPr lang="zh-CN" altLang="en-US" dirty="0">
                          <a:latin typeface="Courier" pitchFamily="2" charset="0"/>
                        </a:rPr>
                        <a:t>我喜欢研究电脑</a:t>
                      </a:r>
                      <a:r>
                        <a:rPr lang="en-US" altLang="zh-CN" sz="1800" b="0" i="0" kern="1200" dirty="0">
                          <a:solidFill>
                            <a:schemeClr val="tx1"/>
                          </a:solidFill>
                          <a:effectLst/>
                          <a:latin typeface="Courier" pitchFamily="2" charset="0"/>
                          <a:ea typeface="+mn-ea"/>
                          <a:cs typeface="+mn-cs"/>
                        </a:rPr>
                        <a:t>");</a:t>
                      </a:r>
                      <a:endParaRPr lang="en-CN" dirty="0">
                        <a:latin typeface="Courier" pitchFamily="2" charset="0"/>
                      </a:endParaRPr>
                    </a:p>
                  </a:txBody>
                  <a:tcPr/>
                </a:tc>
                <a:extLst>
                  <a:ext uri="{0D108BD9-81ED-4DB2-BD59-A6C34878D82A}">
                    <a16:rowId xmlns:a16="http://schemas.microsoft.com/office/drawing/2014/main" val="1220276608"/>
                  </a:ext>
                </a:extLst>
              </a:tr>
              <a:tr h="1236233">
                <a:tc>
                  <a:txBody>
                    <a:bodyPr/>
                    <a:lstStyle/>
                    <a:p>
                      <a:pPr algn="ctr"/>
                      <a:r>
                        <a:rPr lang="en-CN" b="1" dirty="0"/>
                        <a:t>输出效果</a:t>
                      </a:r>
                    </a:p>
                  </a:txBody>
                  <a:tcPr anchor="ctr"/>
                </a:tc>
                <a:tc>
                  <a:txBody>
                    <a:bodyPr/>
                    <a:lstStyle/>
                    <a:p>
                      <a:endParaRPr lang="en-CN" dirty="0"/>
                    </a:p>
                  </a:txBody>
                  <a:tcPr/>
                </a:tc>
                <a:extLst>
                  <a:ext uri="{0D108BD9-81ED-4DB2-BD59-A6C34878D82A}">
                    <a16:rowId xmlns:a16="http://schemas.microsoft.com/office/drawing/2014/main" val="4169886447"/>
                  </a:ext>
                </a:extLst>
              </a:tr>
            </a:tbl>
          </a:graphicData>
        </a:graphic>
      </p:graphicFrame>
      <p:pic>
        <p:nvPicPr>
          <p:cNvPr id="9" name="Picture 8">
            <a:extLst>
              <a:ext uri="{FF2B5EF4-FFF2-40B4-BE49-F238E27FC236}">
                <a16:creationId xmlns:a16="http://schemas.microsoft.com/office/drawing/2014/main" id="{0B08DE9B-56AD-B844-9B05-641F27B2B861}"/>
              </a:ext>
            </a:extLst>
          </p:cNvPr>
          <p:cNvPicPr>
            <a:picLocks noChangeAspect="1"/>
          </p:cNvPicPr>
          <p:nvPr/>
        </p:nvPicPr>
        <p:blipFill>
          <a:blip r:embed="rId2"/>
          <a:stretch>
            <a:fillRect/>
          </a:stretch>
        </p:blipFill>
        <p:spPr>
          <a:xfrm>
            <a:off x="3358367" y="4969678"/>
            <a:ext cx="4321089" cy="806786"/>
          </a:xfrm>
          <a:prstGeom prst="rect">
            <a:avLst/>
          </a:prstGeom>
        </p:spPr>
      </p:pic>
    </p:spTree>
    <p:extLst>
      <p:ext uri="{BB962C8B-B14F-4D97-AF65-F5344CB8AC3E}">
        <p14:creationId xmlns:p14="http://schemas.microsoft.com/office/powerpoint/2010/main" val="3799156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blinds(horizontal)">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blinds(horizontal)">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linds(horizontal)">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p:txBody>
          <a:bodyPr/>
          <a:lstStyle/>
          <a:p>
            <a:pPr algn="ctr"/>
            <a:r>
              <a:rPr lang="en-US" b="1" dirty="0">
                <a:latin typeface="Songti SC Black" panose="02010600040101010101" pitchFamily="2" charset="-122"/>
                <a:ea typeface="Songti SC Black" panose="02010600040101010101" pitchFamily="2" charset="-122"/>
                <a:cs typeface="Arial Narrow" panose="020B0604020202020204" pitchFamily="34" charset="0"/>
              </a:rPr>
              <a:t>为什么是C</a:t>
            </a:r>
            <a:endParaRPr lang="en-CN" b="1" dirty="0">
              <a:latin typeface="Songti SC Black" panose="02010600040101010101" pitchFamily="2" charset="-122"/>
              <a:ea typeface="Songti SC Black"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7</a:t>
            </a:fld>
            <a:endParaRPr lang="en-CN"/>
          </a:p>
        </p:txBody>
      </p:sp>
      <p:pic>
        <p:nvPicPr>
          <p:cNvPr id="9" name="图片 8">
            <a:extLst>
              <a:ext uri="{FF2B5EF4-FFF2-40B4-BE49-F238E27FC236}">
                <a16:creationId xmlns:a16="http://schemas.microsoft.com/office/drawing/2014/main" id="{7A371420-FE03-BF48-A186-8D93A3F4D23E}"/>
              </a:ext>
            </a:extLst>
          </p:cNvPr>
          <p:cNvPicPr>
            <a:picLocks noChangeAspect="1"/>
          </p:cNvPicPr>
          <p:nvPr/>
        </p:nvPicPr>
        <p:blipFill>
          <a:blip r:embed="rId2"/>
          <a:stretch>
            <a:fillRect/>
          </a:stretch>
        </p:blipFill>
        <p:spPr>
          <a:xfrm>
            <a:off x="522475" y="1441481"/>
            <a:ext cx="8332625" cy="3545798"/>
          </a:xfrm>
          <a:prstGeom prst="rect">
            <a:avLst/>
          </a:prstGeom>
        </p:spPr>
      </p:pic>
      <p:sp>
        <p:nvSpPr>
          <p:cNvPr id="10" name="文本框 9">
            <a:extLst>
              <a:ext uri="{FF2B5EF4-FFF2-40B4-BE49-F238E27FC236}">
                <a16:creationId xmlns:a16="http://schemas.microsoft.com/office/drawing/2014/main" id="{3AA104F8-14BC-1549-9AC3-D7D9BEEB1913}"/>
              </a:ext>
            </a:extLst>
          </p:cNvPr>
          <p:cNvSpPr txBox="1"/>
          <p:nvPr/>
        </p:nvSpPr>
        <p:spPr>
          <a:xfrm>
            <a:off x="494369" y="5107606"/>
            <a:ext cx="8388835" cy="840358"/>
          </a:xfrm>
          <a:prstGeom prst="rect">
            <a:avLst/>
          </a:prstGeom>
          <a:noFill/>
        </p:spPr>
        <p:txBody>
          <a:bodyPr wrap="none" rtlCol="0">
            <a:spAutoFit/>
          </a:bodyPr>
          <a:lstStyle/>
          <a:p>
            <a:pPr marL="342900" indent="-342900">
              <a:lnSpc>
                <a:spcPct val="125000"/>
              </a:lnSpc>
              <a:buFont typeface="Wingdings" pitchFamily="2" charset="2"/>
              <a:buChar char="Ø"/>
            </a:pPr>
            <a:r>
              <a:rPr kumimoji="1" lang="en-US" altLang="zh-CN" sz="2000" b="1" dirty="0">
                <a:latin typeface="Songti SC" panose="02010600040101010101" pitchFamily="2" charset="-122"/>
                <a:ea typeface="Songti SC" panose="02010600040101010101" pitchFamily="2" charset="-122"/>
              </a:rPr>
              <a:t>C</a:t>
            </a:r>
            <a:r>
              <a:rPr kumimoji="1" lang="zh-CN" altLang="en-US" sz="2000" b="1" dirty="0">
                <a:latin typeface="Songti SC" panose="02010600040101010101" pitchFamily="2" charset="-122"/>
                <a:ea typeface="Songti SC" panose="02010600040101010101" pitchFamily="2" charset="-122"/>
              </a:rPr>
              <a:t>的</a:t>
            </a:r>
            <a:r>
              <a:rPr kumimoji="1" lang="zh-CN" altLang="en-US" sz="2000" b="1" dirty="0">
                <a:solidFill>
                  <a:srgbClr val="FF0000"/>
                </a:solidFill>
                <a:latin typeface="Songti SC" panose="02010600040101010101" pitchFamily="2" charset="-122"/>
                <a:ea typeface="Songti SC" panose="02010600040101010101" pitchFamily="2" charset="-122"/>
              </a:rPr>
              <a:t>影响</a:t>
            </a:r>
            <a:r>
              <a:rPr kumimoji="1" lang="zh-CN" altLang="en-US" sz="2000" b="1" dirty="0">
                <a:latin typeface="Songti SC" panose="02010600040101010101" pitchFamily="2" charset="-122"/>
                <a:ea typeface="Songti SC" panose="02010600040101010101" pitchFamily="2" charset="-122"/>
              </a:rPr>
              <a:t>：大部分高级编程语言都是</a:t>
            </a:r>
            <a:r>
              <a:rPr kumimoji="1" lang="en-US" altLang="zh-CN" sz="2000" b="1" dirty="0">
                <a:latin typeface="Songti SC" panose="02010600040101010101" pitchFamily="2" charset="-122"/>
                <a:ea typeface="Songti SC" panose="02010600040101010101" pitchFamily="2" charset="-122"/>
              </a:rPr>
              <a:t>C-like</a:t>
            </a:r>
          </a:p>
          <a:p>
            <a:pPr marL="342900" indent="-342900">
              <a:lnSpc>
                <a:spcPct val="125000"/>
              </a:lnSpc>
              <a:buFont typeface="Wingdings" pitchFamily="2" charset="2"/>
              <a:buChar char="Ø"/>
            </a:pPr>
            <a:r>
              <a:rPr kumimoji="1" lang="en-US" altLang="zh-CN" sz="2000" b="1" dirty="0">
                <a:latin typeface="Songti SC" panose="02010600040101010101" pitchFamily="2" charset="-122"/>
                <a:ea typeface="Songti SC" panose="02010600040101010101" pitchFamily="2" charset="-122"/>
              </a:rPr>
              <a:t>C</a:t>
            </a:r>
            <a:r>
              <a:rPr kumimoji="1" lang="zh-CN" altLang="en-US" sz="2000" b="1" dirty="0">
                <a:latin typeface="Songti SC" panose="02010600040101010101" pitchFamily="2" charset="-122"/>
                <a:ea typeface="Songti SC" panose="02010600040101010101" pitchFamily="2" charset="-122"/>
              </a:rPr>
              <a:t>的</a:t>
            </a:r>
            <a:r>
              <a:rPr kumimoji="1" lang="zh-CN" altLang="en-US" sz="2000" b="1" dirty="0">
                <a:solidFill>
                  <a:srgbClr val="FF0000"/>
                </a:solidFill>
                <a:latin typeface="Songti SC" panose="02010600040101010101" pitchFamily="2" charset="-122"/>
                <a:ea typeface="Songti SC" panose="02010600040101010101" pitchFamily="2" charset="-122"/>
              </a:rPr>
              <a:t>应用领域</a:t>
            </a:r>
            <a:r>
              <a:rPr kumimoji="1" lang="zh-CN" altLang="en-US" sz="2000" b="1" dirty="0">
                <a:latin typeface="Songti SC" panose="02010600040101010101" pitchFamily="2" charset="-122"/>
                <a:ea typeface="Songti SC" panose="02010600040101010101" pitchFamily="2" charset="-122"/>
              </a:rPr>
              <a:t>：操作系统、驱动软件、服务器软件等计算机的底层领域</a:t>
            </a:r>
          </a:p>
        </p:txBody>
      </p:sp>
    </p:spTree>
    <p:extLst>
      <p:ext uri="{BB962C8B-B14F-4D97-AF65-F5344CB8AC3E}">
        <p14:creationId xmlns:p14="http://schemas.microsoft.com/office/powerpoint/2010/main" val="267192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4C023-5081-1A4E-977E-94699BDFF416}"/>
              </a:ext>
            </a:extLst>
          </p:cNvPr>
          <p:cNvSpPr>
            <a:spLocks noGrp="1"/>
          </p:cNvSpPr>
          <p:nvPr>
            <p:ph type="title"/>
          </p:nvPr>
        </p:nvSpPr>
        <p:spPr>
          <a:xfrm>
            <a:off x="628650" y="588502"/>
            <a:ext cx="7886700" cy="1325563"/>
          </a:xfrm>
        </p:spPr>
        <p:txBody>
          <a:bodyPr/>
          <a:lstStyle/>
          <a:p>
            <a:pPr algn="ctr"/>
            <a:r>
              <a:rPr lang="en-US" b="1" dirty="0">
                <a:latin typeface="Songti SC Black" panose="02010600040101010101" pitchFamily="2" charset="-122"/>
                <a:ea typeface="Songti SC Black" panose="02010600040101010101" pitchFamily="2" charset="-122"/>
                <a:cs typeface="Arial Narrow" panose="020B0604020202020204" pitchFamily="34" charset="0"/>
              </a:rPr>
              <a:t>如何编写程序</a:t>
            </a:r>
            <a:endParaRPr lang="en-CN" b="1" dirty="0">
              <a:latin typeface="Songti SC Black" panose="02010600040101010101" pitchFamily="2" charset="-122"/>
              <a:ea typeface="Songti SC Black"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8</a:t>
            </a:fld>
            <a:endParaRPr lang="en-CN"/>
          </a:p>
        </p:txBody>
      </p:sp>
      <p:pic>
        <p:nvPicPr>
          <p:cNvPr id="15" name="图片 14">
            <a:extLst>
              <a:ext uri="{FF2B5EF4-FFF2-40B4-BE49-F238E27FC236}">
                <a16:creationId xmlns:a16="http://schemas.microsoft.com/office/drawing/2014/main" id="{0F019D13-7E98-8B4E-AFFE-84A842050FD4}"/>
              </a:ext>
            </a:extLst>
          </p:cNvPr>
          <p:cNvPicPr>
            <a:picLocks noChangeAspect="1"/>
          </p:cNvPicPr>
          <p:nvPr/>
        </p:nvPicPr>
        <p:blipFill>
          <a:blip r:embed="rId2"/>
          <a:stretch>
            <a:fillRect/>
          </a:stretch>
        </p:blipFill>
        <p:spPr>
          <a:xfrm>
            <a:off x="2466472" y="2007121"/>
            <a:ext cx="4668253" cy="3792956"/>
          </a:xfrm>
          <a:prstGeom prst="rect">
            <a:avLst/>
          </a:prstGeom>
        </p:spPr>
      </p:pic>
    </p:spTree>
    <p:extLst>
      <p:ext uri="{BB962C8B-B14F-4D97-AF65-F5344CB8AC3E}">
        <p14:creationId xmlns:p14="http://schemas.microsoft.com/office/powerpoint/2010/main" val="215779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156661-5CDA-B84A-B422-5B4982BFE821}"/>
              </a:ext>
            </a:extLst>
          </p:cNvPr>
          <p:cNvSpPr>
            <a:spLocks noGrp="1"/>
          </p:cNvSpPr>
          <p:nvPr>
            <p:ph idx="1"/>
          </p:nvPr>
        </p:nvSpPr>
        <p:spPr>
          <a:xfrm>
            <a:off x="628650" y="501650"/>
            <a:ext cx="7886700" cy="1521743"/>
          </a:xfrm>
        </p:spPr>
        <p:txBody>
          <a:bodyPr/>
          <a:lstStyle/>
          <a:p>
            <a:pPr>
              <a:lnSpc>
                <a:spcPct val="120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a:t>
            </a:r>
            <a:r>
              <a:rPr lang="en-US" altLang="zh-CN" b="1" dirty="0">
                <a:latin typeface="Songti SC Black" panose="02010600040101010101" pitchFamily="2" charset="-122"/>
                <a:ea typeface="Songti SC Black" panose="02010600040101010101" pitchFamily="2" charset="-122"/>
              </a:rPr>
              <a:t>C</a:t>
            </a:r>
            <a:r>
              <a:rPr lang="zh-CN" altLang="en-US" b="1" dirty="0">
                <a:latin typeface="Songti SC Black" panose="02010600040101010101" pitchFamily="2" charset="-122"/>
                <a:ea typeface="Songti SC Black" panose="02010600040101010101" pitchFamily="2" charset="-122"/>
              </a:rPr>
              <a:t>语言之前：</a:t>
            </a:r>
            <a:endParaRPr lang="en-US" altLang="zh-CN" b="1" dirty="0">
              <a:latin typeface="Songti SC Black" panose="02010600040101010101" pitchFamily="2" charset="-122"/>
              <a:ea typeface="Songti SC Black" panose="02010600040101010101" pitchFamily="2" charset="-122"/>
            </a:endParaRPr>
          </a:p>
          <a:p>
            <a:pPr lvl="1">
              <a:lnSpc>
                <a:spcPct val="125000"/>
              </a:lnSpc>
              <a:buFont typeface="系统字体常规体"/>
              <a:buChar char="-"/>
            </a:pPr>
            <a:r>
              <a:rPr lang="zh-CN" altLang="en-US" sz="2000" b="1" dirty="0">
                <a:latin typeface="Songti SC Black" panose="02010600040101010101" pitchFamily="2" charset="-122"/>
                <a:ea typeface="Songti SC Black" panose="02010600040101010101" pitchFamily="2" charset="-122"/>
              </a:rPr>
              <a:t>机器语言</a:t>
            </a:r>
            <a:r>
              <a:rPr lang="zh-CN" altLang="en-US" sz="2000" b="1" dirty="0">
                <a:latin typeface="Songti SC" panose="02010600040101010101" pitchFamily="2" charset="-122"/>
                <a:ea typeface="Songti SC" panose="02010600040101010101" pitchFamily="2" charset="-122"/>
              </a:rPr>
              <a:t>（</a:t>
            </a:r>
            <a:r>
              <a:rPr lang="en-US" altLang="zh-CN" sz="2000" b="1" dirty="0">
                <a:latin typeface="Songti SC" panose="02010600040101010101" pitchFamily="2" charset="-122"/>
                <a:ea typeface="Songti SC" panose="02010600040101010101" pitchFamily="2" charset="-122"/>
              </a:rPr>
              <a:t>Machine</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Language</a:t>
            </a:r>
            <a:r>
              <a:rPr lang="zh-CN" altLang="en-US" sz="2000" b="1" dirty="0">
                <a:latin typeface="Songti SC" panose="02010600040101010101" pitchFamily="2" charset="-122"/>
                <a:ea typeface="Songti SC" panose="02010600040101010101" pitchFamily="2" charset="-122"/>
              </a:rPr>
              <a:t>）</a:t>
            </a:r>
            <a:endParaRPr lang="en-US" altLang="zh-CN" sz="2000" b="1" dirty="0">
              <a:latin typeface="Songti SC" panose="02010600040101010101" pitchFamily="2" charset="-122"/>
              <a:ea typeface="Songti SC" panose="02010600040101010101" pitchFamily="2" charset="-122"/>
            </a:endParaRPr>
          </a:p>
          <a:p>
            <a:pPr lvl="1">
              <a:lnSpc>
                <a:spcPct val="125000"/>
              </a:lnSpc>
              <a:buFont typeface="系统字体常规体"/>
              <a:buChar char="-"/>
            </a:pPr>
            <a:r>
              <a:rPr lang="zh-CN" altLang="en-US" sz="2000" b="1" dirty="0">
                <a:latin typeface="Songti SC Black" panose="02010600040101010101" pitchFamily="2" charset="-122"/>
                <a:ea typeface="Songti SC Black" panose="02010600040101010101" pitchFamily="2" charset="-122"/>
              </a:rPr>
              <a:t>汇编语言</a:t>
            </a:r>
            <a:r>
              <a:rPr lang="zh-CN" altLang="en-US" sz="2000" b="1" dirty="0">
                <a:latin typeface="Songti SC" panose="02010600040101010101" pitchFamily="2" charset="-122"/>
                <a:ea typeface="Songti SC" panose="02010600040101010101" pitchFamily="2" charset="-122"/>
              </a:rPr>
              <a:t>（</a:t>
            </a:r>
            <a:r>
              <a:rPr lang="en-US" altLang="zh-CN" sz="2000" b="1" dirty="0">
                <a:latin typeface="Songti SC" panose="02010600040101010101" pitchFamily="2" charset="-122"/>
                <a:ea typeface="Songti SC" panose="02010600040101010101" pitchFamily="2" charset="-122"/>
              </a:rPr>
              <a:t>Assembly</a:t>
            </a:r>
            <a:r>
              <a:rPr lang="zh-CN" altLang="en-US" sz="2000" b="1" dirty="0">
                <a:latin typeface="Songti SC" panose="02010600040101010101" pitchFamily="2" charset="-122"/>
                <a:ea typeface="Songti SC" panose="02010600040101010101" pitchFamily="2" charset="-122"/>
              </a:rPr>
              <a:t> </a:t>
            </a:r>
            <a:r>
              <a:rPr lang="en-US" altLang="zh-CN" sz="2000" b="1" dirty="0">
                <a:latin typeface="Songti SC" panose="02010600040101010101" pitchFamily="2" charset="-122"/>
                <a:ea typeface="Songti SC" panose="02010600040101010101" pitchFamily="2" charset="-122"/>
              </a:rPr>
              <a:t>Language</a:t>
            </a:r>
            <a:r>
              <a:rPr lang="zh-CN" altLang="en-US" sz="2000" b="1" dirty="0">
                <a:latin typeface="Songti SC" panose="02010600040101010101" pitchFamily="2" charset="-122"/>
                <a:ea typeface="Songti SC" panose="02010600040101010101" pitchFamily="2" charset="-122"/>
              </a:rPr>
              <a:t>）</a:t>
            </a:r>
            <a:endParaRPr lang="en-US" altLang="zh-CN" sz="2000" b="1" dirty="0">
              <a:latin typeface="Songti SC" panose="02010600040101010101" pitchFamily="2" charset="-122"/>
              <a:ea typeface="Songti SC" panose="02010600040101010101" pitchFamily="2" charset="-122"/>
            </a:endParaRPr>
          </a:p>
        </p:txBody>
      </p:sp>
      <p:sp>
        <p:nvSpPr>
          <p:cNvPr id="4" name="Footer Placeholder 3">
            <a:extLst>
              <a:ext uri="{FF2B5EF4-FFF2-40B4-BE49-F238E27FC236}">
                <a16:creationId xmlns:a16="http://schemas.microsoft.com/office/drawing/2014/main" id="{FED50FED-BA41-1F4A-9992-60F06A0BA65A}"/>
              </a:ext>
            </a:extLst>
          </p:cNvPr>
          <p:cNvSpPr>
            <a:spLocks noGrp="1"/>
          </p:cNvSpPr>
          <p:nvPr>
            <p:ph type="ftr" sz="quarter" idx="11"/>
          </p:nvPr>
        </p:nvSpPr>
        <p:spPr/>
        <p:txBody>
          <a:bodyPr/>
          <a:lstStyle/>
          <a:p>
            <a:r>
              <a:rPr lang="en-US" altLang="zh-CN"/>
              <a:t>Basics of Programming in C © Xianyu Zhang</a:t>
            </a:r>
            <a:r>
              <a:rPr lang="zh-CN" altLang="en-US"/>
              <a:t>：</a:t>
            </a:r>
            <a:r>
              <a:rPr lang="en-US" altLang="zh-CN"/>
              <a:t>Lecture 1</a:t>
            </a:r>
            <a:endParaRPr lang="en-CN"/>
          </a:p>
        </p:txBody>
      </p:sp>
      <p:sp>
        <p:nvSpPr>
          <p:cNvPr id="5" name="Slide Number Placeholder 4">
            <a:extLst>
              <a:ext uri="{FF2B5EF4-FFF2-40B4-BE49-F238E27FC236}">
                <a16:creationId xmlns:a16="http://schemas.microsoft.com/office/drawing/2014/main" id="{317D93A4-FB96-CC40-905D-0CA2350E1BFA}"/>
              </a:ext>
            </a:extLst>
          </p:cNvPr>
          <p:cNvSpPr>
            <a:spLocks noGrp="1"/>
          </p:cNvSpPr>
          <p:nvPr>
            <p:ph type="sldNum" sz="quarter" idx="12"/>
          </p:nvPr>
        </p:nvSpPr>
        <p:spPr/>
        <p:txBody>
          <a:bodyPr/>
          <a:lstStyle/>
          <a:p>
            <a:fld id="{F80C9AC1-1943-9643-B765-176491816886}" type="slidenum">
              <a:rPr lang="en-CN" smtClean="0"/>
              <a:t>9</a:t>
            </a:fld>
            <a:endParaRPr lang="en-CN"/>
          </a:p>
        </p:txBody>
      </p:sp>
      <p:sp>
        <p:nvSpPr>
          <p:cNvPr id="6" name="Content Placeholder 2">
            <a:extLst>
              <a:ext uri="{FF2B5EF4-FFF2-40B4-BE49-F238E27FC236}">
                <a16:creationId xmlns:a16="http://schemas.microsoft.com/office/drawing/2014/main" id="{F7611384-3926-B244-B75F-F851CCF84E9A}"/>
              </a:ext>
            </a:extLst>
          </p:cNvPr>
          <p:cNvSpPr txBox="1">
            <a:spLocks/>
          </p:cNvSpPr>
          <p:nvPr/>
        </p:nvSpPr>
        <p:spPr>
          <a:xfrm>
            <a:off x="628650" y="2067258"/>
            <a:ext cx="7886700" cy="29273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buFont typeface="Wingdings" pitchFamily="2" charset="2"/>
              <a:buChar char="Ø"/>
            </a:pPr>
            <a:r>
              <a:rPr lang="zh-CN" altLang="en-US" b="1" dirty="0">
                <a:latin typeface="Songti SC Black" panose="02010600040101010101" pitchFamily="2" charset="-122"/>
                <a:ea typeface="Songti SC Black" panose="02010600040101010101" pitchFamily="2" charset="-122"/>
              </a:rPr>
              <a:t> 高级语言诞生：</a:t>
            </a:r>
            <a:endParaRPr lang="en-US" altLang="zh-CN" b="1" dirty="0">
              <a:latin typeface="Songti SC Black" panose="02010600040101010101" pitchFamily="2" charset="-122"/>
              <a:ea typeface="Songti SC Black" panose="02010600040101010101" pitchFamily="2" charset="-122"/>
            </a:endParaRPr>
          </a:p>
          <a:p>
            <a:pPr lvl="1">
              <a:lnSpc>
                <a:spcPct val="120000"/>
              </a:lnSpc>
              <a:buFont typeface="系统字体常规体"/>
              <a:buChar char="-"/>
            </a:pPr>
            <a:r>
              <a:rPr lang="en-US" altLang="zh-CN" sz="2000" b="1" dirty="0">
                <a:latin typeface="Songti SC" panose="02010600040101010101" pitchFamily="2" charset="-122"/>
                <a:ea typeface="Songti SC" panose="02010600040101010101" pitchFamily="2" charset="-122"/>
              </a:rPr>
              <a:t>C</a:t>
            </a:r>
            <a:r>
              <a:rPr lang="zh-CN" altLang="en-US" sz="2000" b="1" dirty="0">
                <a:latin typeface="Songti SC" panose="02010600040101010101" pitchFamily="2" charset="-122"/>
                <a:ea typeface="Songti SC" panose="02010600040101010101" pitchFamily="2" charset="-122"/>
              </a:rPr>
              <a:t>、</a:t>
            </a:r>
            <a:r>
              <a:rPr lang="en-US" altLang="zh-CN" sz="2000" b="1" dirty="0">
                <a:latin typeface="Songti SC" panose="02010600040101010101" pitchFamily="2" charset="-122"/>
                <a:ea typeface="Songti SC" panose="02010600040101010101" pitchFamily="2" charset="-122"/>
              </a:rPr>
              <a:t>Java</a:t>
            </a:r>
            <a:r>
              <a:rPr lang="zh-CN" altLang="en-US" sz="2000" b="1" dirty="0">
                <a:latin typeface="Songti SC" panose="02010600040101010101" pitchFamily="2" charset="-122"/>
                <a:ea typeface="Songti SC" panose="02010600040101010101" pitchFamily="2" charset="-122"/>
              </a:rPr>
              <a:t>、</a:t>
            </a:r>
            <a:r>
              <a:rPr lang="en-US" altLang="zh-CN" sz="2000" b="1" dirty="0">
                <a:latin typeface="Songti SC" panose="02010600040101010101" pitchFamily="2" charset="-122"/>
                <a:ea typeface="Songti SC" panose="02010600040101010101" pitchFamily="2" charset="-122"/>
              </a:rPr>
              <a:t>Python</a:t>
            </a:r>
            <a:r>
              <a:rPr lang="zh-CN" altLang="en-US" sz="2000" b="1" dirty="0">
                <a:latin typeface="Songti SC" panose="02010600040101010101" pitchFamily="2" charset="-122"/>
                <a:ea typeface="Songti SC" panose="02010600040101010101" pitchFamily="2" charset="-122"/>
              </a:rPr>
              <a:t>、</a:t>
            </a:r>
            <a:r>
              <a:rPr lang="en-US" altLang="zh-CN" sz="2000" b="1" dirty="0">
                <a:latin typeface="Songti SC" panose="02010600040101010101" pitchFamily="2" charset="-122"/>
                <a:ea typeface="Songti SC" panose="02010600040101010101" pitchFamily="2" charset="-122"/>
              </a:rPr>
              <a:t>PHP</a:t>
            </a:r>
            <a:r>
              <a:rPr lang="zh-CN" altLang="en-US" sz="2000" b="1" dirty="0">
                <a:latin typeface="Songti SC" panose="02010600040101010101" pitchFamily="2" charset="-122"/>
                <a:ea typeface="Songti SC" panose="02010600040101010101" pitchFamily="2" charset="-122"/>
              </a:rPr>
              <a:t>等高级语言出现后，程序更加容易阅读。</a:t>
            </a:r>
            <a:endParaRPr lang="en-US" altLang="zh-CN" sz="2000" b="1" dirty="0">
              <a:latin typeface="Songti SC" panose="02010600040101010101" pitchFamily="2" charset="-122"/>
              <a:ea typeface="Songti SC" panose="02010600040101010101" pitchFamily="2" charset="-122"/>
            </a:endParaRPr>
          </a:p>
          <a:p>
            <a:pPr lvl="1">
              <a:lnSpc>
                <a:spcPct val="120000"/>
              </a:lnSpc>
              <a:buFont typeface="系统字体常规体"/>
              <a:buChar char="-"/>
            </a:pPr>
            <a:endParaRPr lang="en-US" altLang="zh-CN" sz="2000" b="1" dirty="0">
              <a:latin typeface="Songti SC" panose="02010600040101010101" pitchFamily="2" charset="-122"/>
              <a:ea typeface="Songti SC" panose="02010600040101010101" pitchFamily="2" charset="-122"/>
            </a:endParaRPr>
          </a:p>
        </p:txBody>
      </p:sp>
      <p:grpSp>
        <p:nvGrpSpPr>
          <p:cNvPr id="16" name="组合 15">
            <a:extLst>
              <a:ext uri="{FF2B5EF4-FFF2-40B4-BE49-F238E27FC236}">
                <a16:creationId xmlns:a16="http://schemas.microsoft.com/office/drawing/2014/main" id="{591BCD2A-4A75-D743-84FC-FA2239DF7EC0}"/>
              </a:ext>
            </a:extLst>
          </p:cNvPr>
          <p:cNvGrpSpPr/>
          <p:nvPr/>
        </p:nvGrpSpPr>
        <p:grpSpPr>
          <a:xfrm>
            <a:off x="1245863" y="3108711"/>
            <a:ext cx="4669220" cy="3019581"/>
            <a:chOff x="4892" y="3070314"/>
            <a:chExt cx="4669220" cy="3019581"/>
          </a:xfrm>
        </p:grpSpPr>
        <p:pic>
          <p:nvPicPr>
            <p:cNvPr id="13" name="图片 12">
              <a:extLst>
                <a:ext uri="{FF2B5EF4-FFF2-40B4-BE49-F238E27FC236}">
                  <a16:creationId xmlns:a16="http://schemas.microsoft.com/office/drawing/2014/main" id="{E9FF91A2-DAC8-0448-9B23-5FD4E60EDD83}"/>
                </a:ext>
              </a:extLst>
            </p:cNvPr>
            <p:cNvPicPr>
              <a:picLocks noChangeAspect="1"/>
            </p:cNvPicPr>
            <p:nvPr/>
          </p:nvPicPr>
          <p:blipFill>
            <a:blip r:embed="rId2"/>
            <a:stretch>
              <a:fillRect/>
            </a:stretch>
          </p:blipFill>
          <p:spPr>
            <a:xfrm>
              <a:off x="4892" y="3070314"/>
              <a:ext cx="4567108" cy="2927351"/>
            </a:xfrm>
            <a:prstGeom prst="rect">
              <a:avLst/>
            </a:prstGeom>
          </p:spPr>
        </p:pic>
        <p:pic>
          <p:nvPicPr>
            <p:cNvPr id="14" name="图片 13">
              <a:extLst>
                <a:ext uri="{FF2B5EF4-FFF2-40B4-BE49-F238E27FC236}">
                  <a16:creationId xmlns:a16="http://schemas.microsoft.com/office/drawing/2014/main" id="{1F8DE538-460F-B544-B794-088D16811766}"/>
                </a:ext>
              </a:extLst>
            </p:cNvPr>
            <p:cNvPicPr>
              <a:picLocks noChangeAspect="1"/>
            </p:cNvPicPr>
            <p:nvPr/>
          </p:nvPicPr>
          <p:blipFill>
            <a:blip r:embed="rId3"/>
            <a:stretch>
              <a:fillRect/>
            </a:stretch>
          </p:blipFill>
          <p:spPr>
            <a:xfrm>
              <a:off x="4051812" y="5353295"/>
              <a:ext cx="622300" cy="736600"/>
            </a:xfrm>
            <a:prstGeom prst="rect">
              <a:avLst/>
            </a:prstGeom>
          </p:spPr>
        </p:pic>
      </p:grpSp>
      <p:sp>
        <p:nvSpPr>
          <p:cNvPr id="17" name="Content Placeholder 2">
            <a:extLst>
              <a:ext uri="{FF2B5EF4-FFF2-40B4-BE49-F238E27FC236}">
                <a16:creationId xmlns:a16="http://schemas.microsoft.com/office/drawing/2014/main" id="{3CAA2D7D-4358-4D44-8B5E-3A4EEB5057CB}"/>
              </a:ext>
            </a:extLst>
          </p:cNvPr>
          <p:cNvSpPr txBox="1">
            <a:spLocks/>
          </p:cNvSpPr>
          <p:nvPr/>
        </p:nvSpPr>
        <p:spPr>
          <a:xfrm>
            <a:off x="5915083" y="3735601"/>
            <a:ext cx="2745922" cy="1939879"/>
          </a:xfrm>
          <a:prstGeom prst="rect">
            <a:avLst/>
          </a:prstGeom>
          <a:solidFill>
            <a:schemeClr val="accent4"/>
          </a:solidFill>
          <a:effectLst>
            <a:outerShdw blurRad="50800" dist="38100" dir="2700000" algn="tl" rotWithShape="0">
              <a:prstClr val="black">
                <a:alpha val="40000"/>
              </a:prstClr>
            </a:outerShdw>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zh-CN" altLang="en-US" sz="2000" b="1" dirty="0">
                <a:latin typeface="Songti SC Black" panose="02010600040101010101" pitchFamily="2" charset="-122"/>
                <a:ea typeface="Songti SC Black" panose="02010600040101010101" pitchFamily="2" charset="-122"/>
              </a:rPr>
              <a:t>但计算机能读懂的依然只有机器语言，所以</a:t>
            </a:r>
            <a:r>
              <a:rPr lang="en-US" altLang="zh-CN" sz="2000" b="1" dirty="0">
                <a:latin typeface="Songti SC Black" panose="02010600040101010101" pitchFamily="2" charset="-122"/>
                <a:ea typeface="Songti SC Black" panose="02010600040101010101" pitchFamily="2" charset="-122"/>
              </a:rPr>
              <a:t>C</a:t>
            </a:r>
            <a:r>
              <a:rPr lang="zh-CN" altLang="en-US" sz="2000" b="1" dirty="0">
                <a:latin typeface="Songti SC Black" panose="02010600040101010101" pitchFamily="2" charset="-122"/>
                <a:ea typeface="Songti SC Black" panose="02010600040101010101" pitchFamily="2" charset="-122"/>
              </a:rPr>
              <a:t>源代码需要要经过编译链接等步骤，将代码转为机器码，才可以运行。</a:t>
            </a:r>
            <a:endParaRPr lang="en-US" altLang="zh-CN" sz="2000" b="1"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4229906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blinds(horizontal)">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432</TotalTime>
  <Words>1050</Words>
  <Application>Microsoft Macintosh PowerPoint</Application>
  <PresentationFormat>全屏显示(4:3)</PresentationFormat>
  <Paragraphs>135</Paragraphs>
  <Slides>14</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14</vt:i4>
      </vt:variant>
    </vt:vector>
  </HeadingPairs>
  <TitlesOfParts>
    <vt:vector size="25" baseType="lpstr">
      <vt:lpstr>Microsoft YaHei</vt:lpstr>
      <vt:lpstr>系统字体常规体</vt:lpstr>
      <vt:lpstr>Songti SC</vt:lpstr>
      <vt:lpstr>Songti SC Black</vt:lpstr>
      <vt:lpstr>Zapf Dingbats</vt:lpstr>
      <vt:lpstr>Arial</vt:lpstr>
      <vt:lpstr>Calibri</vt:lpstr>
      <vt:lpstr>Calibri Light</vt:lpstr>
      <vt:lpstr>Courier</vt:lpstr>
      <vt:lpstr>Wingdings</vt:lpstr>
      <vt:lpstr>Office Theme</vt:lpstr>
      <vt:lpstr>程序设计基础 (Programming Basics)</vt:lpstr>
      <vt:lpstr>生活中的计算机</vt:lpstr>
      <vt:lpstr>我们如何使用计算机</vt:lpstr>
      <vt:lpstr>计算机如何解决问题</vt:lpstr>
      <vt:lpstr>计算机和编程语言 （Computer &amp; Programming Language)</vt:lpstr>
      <vt:lpstr>PowerPoint 演示文稿</vt:lpstr>
      <vt:lpstr>为什么是C</vt:lpstr>
      <vt:lpstr>如何编写程序</vt:lpstr>
      <vt:lpstr>PowerPoint 演示文稿</vt:lpstr>
      <vt:lpstr>PowerPoint 演示文稿</vt:lpstr>
      <vt:lpstr>IDE可以帮助我们：</vt:lpstr>
      <vt:lpstr>C程序的编译运行</vt:lpstr>
      <vt:lpstr>关于编译器和C语言的诸多方言</vt:lpstr>
      <vt:lpstr>关于本门课程的学习</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程序设计基础</dc:title>
  <dc:creator>A9896</dc:creator>
  <cp:lastModifiedBy>A9896</cp:lastModifiedBy>
  <cp:revision>107</cp:revision>
  <dcterms:created xsi:type="dcterms:W3CDTF">2021-01-29T02:32:08Z</dcterms:created>
  <dcterms:modified xsi:type="dcterms:W3CDTF">2021-01-29T10:13:26Z</dcterms:modified>
</cp:coreProperties>
</file>

<file path=docProps/thumbnail.jpeg>
</file>